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embeddings/oleObject1.bin" ContentType="application/vnd.openxmlformats-officedocument.oleObject"/>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embeddings/oleObject2.bin" ContentType="application/vnd.openxmlformats-officedocument.oleObject"/>
  <Override PartName="/ppt/notesSlides/notesSlide61.xml" ContentType="application/vnd.openxmlformats-officedocument.presentationml.notesSlide+xml"/>
  <Override PartName="/ppt/notesSlides/notesSlide62.xml" ContentType="application/vnd.openxmlformats-officedocument.presentationml.notesSlide+xml"/>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391" r:id="rId2"/>
    <p:sldId id="298" r:id="rId3"/>
    <p:sldId id="301" r:id="rId4"/>
    <p:sldId id="294" r:id="rId5"/>
    <p:sldId id="257" r:id="rId6"/>
    <p:sldId id="355" r:id="rId7"/>
    <p:sldId id="356" r:id="rId8"/>
    <p:sldId id="363" r:id="rId9"/>
    <p:sldId id="305" r:id="rId10"/>
    <p:sldId id="262" r:id="rId11"/>
    <p:sldId id="300" r:id="rId12"/>
    <p:sldId id="306" r:id="rId13"/>
    <p:sldId id="279" r:id="rId14"/>
    <p:sldId id="307" r:id="rId15"/>
    <p:sldId id="304" r:id="rId16"/>
    <p:sldId id="280" r:id="rId17"/>
    <p:sldId id="308" r:id="rId18"/>
    <p:sldId id="310" r:id="rId19"/>
    <p:sldId id="314" r:id="rId20"/>
    <p:sldId id="311" r:id="rId21"/>
    <p:sldId id="316" r:id="rId22"/>
    <p:sldId id="317" r:id="rId23"/>
    <p:sldId id="284" r:id="rId24"/>
    <p:sldId id="273" r:id="rId25"/>
    <p:sldId id="323" r:id="rId26"/>
    <p:sldId id="324" r:id="rId27"/>
    <p:sldId id="325" r:id="rId28"/>
    <p:sldId id="327" r:id="rId29"/>
    <p:sldId id="302" r:id="rId30"/>
    <p:sldId id="295" r:id="rId31"/>
    <p:sldId id="293" r:id="rId32"/>
    <p:sldId id="328" r:id="rId33"/>
    <p:sldId id="392" r:id="rId34"/>
    <p:sldId id="367" r:id="rId35"/>
    <p:sldId id="341" r:id="rId36"/>
    <p:sldId id="342" r:id="rId37"/>
    <p:sldId id="428" r:id="rId38"/>
    <p:sldId id="393" r:id="rId39"/>
    <p:sldId id="394" r:id="rId40"/>
    <p:sldId id="395" r:id="rId41"/>
    <p:sldId id="396" r:id="rId42"/>
    <p:sldId id="397" r:id="rId43"/>
    <p:sldId id="398" r:id="rId44"/>
    <p:sldId id="399" r:id="rId45"/>
    <p:sldId id="400" r:id="rId46"/>
    <p:sldId id="401" r:id="rId47"/>
    <p:sldId id="402" r:id="rId48"/>
    <p:sldId id="403" r:id="rId49"/>
    <p:sldId id="404" r:id="rId50"/>
    <p:sldId id="405" r:id="rId51"/>
    <p:sldId id="406" r:id="rId52"/>
    <p:sldId id="407" r:id="rId53"/>
    <p:sldId id="408" r:id="rId54"/>
    <p:sldId id="409" r:id="rId55"/>
    <p:sldId id="410" r:id="rId56"/>
    <p:sldId id="411" r:id="rId57"/>
    <p:sldId id="415" r:id="rId58"/>
    <p:sldId id="416" r:id="rId59"/>
    <p:sldId id="417" r:id="rId60"/>
    <p:sldId id="418" r:id="rId61"/>
    <p:sldId id="421" r:id="rId62"/>
    <p:sldId id="422" r:id="rId63"/>
    <p:sldId id="423" r:id="rId64"/>
    <p:sldId id="424" r:id="rId65"/>
    <p:sldId id="425" r:id="rId66"/>
    <p:sldId id="427" r:id="rId67"/>
    <p:sldId id="303" r:id="rId68"/>
    <p:sldId id="344" r:id="rId69"/>
    <p:sldId id="345" r:id="rId70"/>
    <p:sldId id="348" r:id="rId71"/>
    <p:sldId id="347" r:id="rId72"/>
    <p:sldId id="349" r:id="rId73"/>
    <p:sldId id="350" r:id="rId74"/>
    <p:sldId id="351" r:id="rId7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4D1C"/>
    <a:srgbClr val="F6FF9B"/>
    <a:srgbClr val="484848"/>
    <a:srgbClr val="F0F52A"/>
    <a:srgbClr val="F9FADA"/>
    <a:srgbClr val="F9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9" d="100"/>
          <a:sy n="139" d="100"/>
        </p:scale>
        <p:origin x="-140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6" charset="0"/>
              </a:defRPr>
            </a:lvl1pPr>
          </a:lstStyle>
          <a:p>
            <a:pPr>
              <a:defRPr/>
            </a:pPr>
            <a:endParaRPr lang="en-US"/>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6"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6" charset="0"/>
              </a:defRPr>
            </a:lvl1pPr>
          </a:lstStyle>
          <a:p>
            <a:pPr>
              <a:defRPr/>
            </a:pPr>
            <a:endParaRPr lang="en-US"/>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6" charset="0"/>
              </a:defRPr>
            </a:lvl1pPr>
          </a:lstStyle>
          <a:p>
            <a:pPr>
              <a:defRPr/>
            </a:pPr>
            <a:fld id="{AE908EB3-A467-674E-B669-F33D0A08F5A9}" type="slidenum">
              <a:rPr lang="en-US"/>
              <a:pPr>
                <a:defRPr/>
              </a:pPr>
              <a:t>‹#›</a:t>
            </a:fld>
            <a:endParaRPr lang="en-US"/>
          </a:p>
        </p:txBody>
      </p:sp>
    </p:spTree>
    <p:extLst>
      <p:ext uri="{BB962C8B-B14F-4D97-AF65-F5344CB8AC3E}">
        <p14:creationId xmlns:p14="http://schemas.microsoft.com/office/powerpoint/2010/main" val="38375709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D8226046-476D-5143-83DD-AC4EE49FEC10}" type="slidenum">
              <a:rPr lang="en-US"/>
              <a:pPr/>
              <a:t>1</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Exciting progress in finding genes that influence RA risk.  But I also want to leave you with: this is the first of many challenging steps to translate to patient care.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7CFEAE8-8BF8-1249-A553-70C13078A41E}" type="slidenum">
              <a:rPr lang="en-US">
                <a:latin typeface="Arial" charset="0"/>
              </a:rPr>
              <a:pPr/>
              <a:t>10</a:t>
            </a:fld>
            <a:endParaRPr lang="en-US">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6C914CE-6AFF-584B-854B-01B2A6D5D841}" type="slidenum">
              <a:rPr lang="en-US">
                <a:latin typeface="Arial" charset="0"/>
              </a:rPr>
              <a:pPr/>
              <a:t>11</a:t>
            </a:fld>
            <a:endParaRPr lang="en-US">
              <a:latin typeface="Arial" charset="0"/>
            </a:endParaRPr>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A7AADD0-01BD-7B48-AF53-7F4C8E9C9CEC}" type="slidenum">
              <a:rPr lang="en-US">
                <a:latin typeface="Arial" charset="0"/>
              </a:rPr>
              <a:pPr/>
              <a:t>12</a:t>
            </a:fld>
            <a:endParaRPr lang="en-US">
              <a:latin typeface="Arial" charset="0"/>
            </a:endParaRPr>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981DED3-2568-B841-B9F5-EF09499CCE39}" type="slidenum">
              <a:rPr lang="en-US">
                <a:latin typeface="Arial" charset="0"/>
              </a:rPr>
              <a:pPr/>
              <a:t>13</a:t>
            </a:fld>
            <a:endParaRPr lang="en-US">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B30EEB1-0AE6-5B43-AE67-EDB0C62FD751}" type="slidenum">
              <a:rPr lang="en-US">
                <a:latin typeface="Arial" charset="0"/>
              </a:rPr>
              <a:pPr/>
              <a:t>14</a:t>
            </a:fld>
            <a:endParaRPr lang="en-US">
              <a:latin typeface="Arial" charset="0"/>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F1E30C4-7E9D-AC41-890F-12466B523187}" type="slidenum">
              <a:rPr lang="en-US">
                <a:latin typeface="Arial" charset="0"/>
              </a:rPr>
              <a:pPr/>
              <a:t>15</a:t>
            </a:fld>
            <a:endParaRPr lang="en-US">
              <a:latin typeface="Arial" charset="0"/>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B41F500-12BE-7D40-B53D-E5B7A0E81AB0}" type="slidenum">
              <a:rPr lang="en-US">
                <a:latin typeface="Arial" charset="0"/>
              </a:rPr>
              <a:pPr/>
              <a:t>16</a:t>
            </a:fld>
            <a:endParaRPr lang="en-US">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0CCEFE3-44D1-F542-B15D-49462AB51FF6}" type="slidenum">
              <a:rPr lang="en-US">
                <a:latin typeface="Arial" charset="0"/>
              </a:rPr>
              <a:pPr/>
              <a:t>17</a:t>
            </a:fld>
            <a:endParaRPr lang="en-US">
              <a:latin typeface="Arial" charset="0"/>
            </a:endParaRPr>
          </a:p>
        </p:txBody>
      </p:sp>
      <p:sp>
        <p:nvSpPr>
          <p:cNvPr id="54275"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54276"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5</a:t>
            </a:r>
          </a:p>
        </p:txBody>
      </p:sp>
      <p:sp>
        <p:nvSpPr>
          <p:cNvPr id="54277"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54278"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54279"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7CB6C89-BEDC-7649-A57C-84CEEBB4A9FF}" type="slidenum">
              <a:rPr lang="en-US">
                <a:latin typeface="Arial" charset="0"/>
              </a:rPr>
              <a:pPr/>
              <a:t>18</a:t>
            </a:fld>
            <a:endParaRPr lang="en-US">
              <a:latin typeface="Arial" charset="0"/>
            </a:endParaRPr>
          </a:p>
        </p:txBody>
      </p:sp>
      <p:sp>
        <p:nvSpPr>
          <p:cNvPr id="56323"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56324"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5</a:t>
            </a:r>
          </a:p>
        </p:txBody>
      </p:sp>
      <p:sp>
        <p:nvSpPr>
          <p:cNvPr id="56325"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56326"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56327"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9297676-0A4C-644F-8E2F-1BA97AAC1067}" type="slidenum">
              <a:rPr lang="en-US">
                <a:latin typeface="Arial" charset="0"/>
              </a:rPr>
              <a:pPr/>
              <a:t>19</a:t>
            </a:fld>
            <a:endParaRPr lang="en-US">
              <a:latin typeface="Arial" charset="0"/>
            </a:endParaRPr>
          </a:p>
        </p:txBody>
      </p:sp>
      <p:sp>
        <p:nvSpPr>
          <p:cNvPr id="58371" name="Rectangle 2"/>
          <p:cNvSpPr>
            <a:spLocks noGrp="1" noRot="1" noChangeAspect="1" noChangeArrowheads="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B20795C-5FE7-AC4F-BFF9-C49283F20D82}" type="slidenum">
              <a:rPr lang="en-US">
                <a:latin typeface="Arial" charset="0"/>
              </a:rPr>
              <a:pPr/>
              <a:t>2</a:t>
            </a:fld>
            <a:endParaRPr lang="en-US">
              <a:latin typeface="Arial"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39D351C-7E61-6C4D-9FD7-CDA6E36A4772}" type="slidenum">
              <a:rPr lang="en-US">
                <a:latin typeface="Arial" charset="0"/>
              </a:rPr>
              <a:pPr/>
              <a:t>20</a:t>
            </a:fld>
            <a:endParaRPr lang="en-US">
              <a:latin typeface="Arial" charset="0"/>
            </a:endParaRPr>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C76C33D-4C24-D548-A881-D1570CD75B44}" type="slidenum">
              <a:rPr lang="en-US">
                <a:latin typeface="Arial" charset="0"/>
              </a:rPr>
              <a:pPr/>
              <a:t>21</a:t>
            </a:fld>
            <a:endParaRPr lang="en-US">
              <a:latin typeface="Arial" charset="0"/>
            </a:endParaRPr>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8F36A27-AA33-644D-A5AF-F94AF6AAF8C1}" type="slidenum">
              <a:rPr lang="en-US">
                <a:latin typeface="Arial" charset="0"/>
              </a:rPr>
              <a:pPr/>
              <a:t>22</a:t>
            </a:fld>
            <a:endParaRPr lang="en-US">
              <a:latin typeface="Arial" charset="0"/>
            </a:endParaRPr>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2D9431A-42E8-734B-8C3C-E22AE8D352CC}" type="slidenum">
              <a:rPr lang="en-US">
                <a:latin typeface="Arial" charset="0"/>
              </a:rPr>
              <a:pPr/>
              <a:t>23</a:t>
            </a:fld>
            <a:endParaRPr lang="en-US">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F3CBD682-AB19-0141-8494-1882B348926E}" type="slidenum">
              <a:rPr lang="en-US">
                <a:latin typeface="Arial" charset="0"/>
              </a:rPr>
              <a:pPr/>
              <a:t>24</a:t>
            </a:fld>
            <a:endParaRPr lang="en-US">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AC72718-FBD9-2048-8978-7D27CBB260AA}" type="slidenum">
              <a:rPr lang="en-US">
                <a:latin typeface="Arial" charset="0"/>
              </a:rPr>
              <a:pPr/>
              <a:t>25</a:t>
            </a:fld>
            <a:endParaRPr lang="en-US">
              <a:latin typeface="Arial" charset="0"/>
            </a:endParaRPr>
          </a:p>
        </p:txBody>
      </p:sp>
      <p:sp>
        <p:nvSpPr>
          <p:cNvPr id="82947" name="Rectangle 2"/>
          <p:cNvSpPr>
            <a:spLocks noGrp="1" noRot="1" noChangeAspect="1" noChangeArrowheads="1"/>
          </p:cNvSpPr>
          <p:nvPr>
            <p:ph type="sldImg"/>
          </p:nvPr>
        </p:nvSpPr>
        <p:spPr>
          <a:solidFill>
            <a:srgbClr val="FFFFFF"/>
          </a:solidFill>
          <a:ln/>
        </p:spPr>
      </p:sp>
      <p:sp>
        <p:nvSpPr>
          <p:cNvPr id="8294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rPr>
              <a:t>Little introduction to clinical aspects of RA…despite years of clinical experience and new medications to treat, remarkably little is known about the underlying pathophysiology.  Genetics is one of many scientific tools to help understand pathopysiology.</a:t>
            </a:r>
          </a:p>
          <a:p>
            <a:pPr eaLnBrk="1" hangingPunct="1"/>
            <a:endParaRPr lang="en-US">
              <a:latin typeface="Arial" charset="0"/>
            </a:endParaRPr>
          </a:p>
          <a:p>
            <a:pPr eaLnBrk="1" hangingPunct="1"/>
            <a:r>
              <a:rPr lang="en-US">
                <a:latin typeface="Arial" charset="0"/>
              </a:rPr>
              <a:t>What I will tell you about today is more of a process -- our goals and experimental design -- rather than specific results, as our efforts have only recently begun.  </a:t>
            </a:r>
          </a:p>
          <a:p>
            <a:pPr eaLnBrk="1" hangingPunct="1"/>
            <a:endParaRPr lang="en-US">
              <a:latin typeface="Arial" charset="0"/>
            </a:endParaRPr>
          </a:p>
          <a:p>
            <a:pPr eaLnBrk="1" hangingPunct="1"/>
            <a:r>
              <a:rPr lang="en-US">
                <a:latin typeface="Arial" charset="0"/>
              </a:rPr>
              <a:t>Our strategy takes advantage of the tremendous advances in the field of human genetics, starting with the sequencing of the human genome, and more recently large efforts led by researchers at the Broad Institute and others to describe and catalogue human genetic variation.</a:t>
            </a:r>
          </a:p>
          <a:p>
            <a:pPr eaLnBrk="1" hangingPunct="1"/>
            <a:endParaRPr lang="en-US">
              <a:latin typeface="Arial" charset="0"/>
            </a:endParaRPr>
          </a:p>
          <a:p>
            <a:pPr eaLnBrk="1" hangingPunct="1"/>
            <a:r>
              <a:rPr lang="en-US">
                <a:latin typeface="Arial" charset="0"/>
              </a:rPr>
              <a:t>From the outset, I want to acknowledge our clinical and research collaborators in Sweden, led by Dr. Lars Klareskog, who have an excellent collection of RA cases and controls, as well as the BRASS Registry at BWH -- a prospective cohort of 1000 RA patients collected by clinicans at BWH.</a:t>
            </a:r>
          </a:p>
          <a:p>
            <a:pPr eaLnBrk="1" hangingPunct="1"/>
            <a:endParaRPr lang="en-US">
              <a:latin typeface="Arial" charset="0"/>
            </a:endParaRPr>
          </a:p>
          <a:p>
            <a:pPr eaLnBrk="1" hangingPunct="1"/>
            <a:r>
              <a:rPr lang="en-US">
                <a:latin typeface="Arial" charset="0"/>
              </a:rPr>
              <a:t>Hopefully want I will leave you with is an excitement that this research approach, done at a place like BWH in Boston, with resources such as the BRASS Registry and that provided by the Broad Institute, has tremendous opportunity.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6D195CE-B840-9A49-91C8-2A4EB906EDF4}" type="slidenum">
              <a:rPr lang="en-US">
                <a:latin typeface="Arial" charset="0"/>
              </a:rPr>
              <a:pPr/>
              <a:t>26</a:t>
            </a:fld>
            <a:endParaRPr lang="en-US">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670DCED-3A68-F84A-A7B8-345CC00121F1}" type="slidenum">
              <a:rPr lang="en-US">
                <a:latin typeface="Arial" charset="0"/>
              </a:rPr>
              <a:pPr/>
              <a:t>27</a:t>
            </a:fld>
            <a:endParaRPr lang="en-US">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CFC122B-93F7-3647-9BA6-4B31F3971282}" type="slidenum">
              <a:rPr lang="en-US">
                <a:latin typeface="Arial" charset="0"/>
              </a:rPr>
              <a:pPr/>
              <a:t>28</a:t>
            </a:fld>
            <a:endParaRPr lang="en-US">
              <a:latin typeface="Arial" charset="0"/>
            </a:endParaRPr>
          </a:p>
        </p:txBody>
      </p:sp>
      <p:sp>
        <p:nvSpPr>
          <p:cNvPr id="89091"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89092"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26</a:t>
            </a:r>
          </a:p>
        </p:txBody>
      </p:sp>
      <p:sp>
        <p:nvSpPr>
          <p:cNvPr id="89093"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89094"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89095"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165F42A-6F05-FF4F-9CE3-264AC68F3727}" type="slidenum">
              <a:rPr lang="en-US">
                <a:latin typeface="Arial" charset="0"/>
              </a:rPr>
              <a:pPr/>
              <a:t>29</a:t>
            </a:fld>
            <a:endParaRPr lang="en-US">
              <a:latin typeface="Arial" charset="0"/>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76DA1AC-11EB-2545-84FB-E964F60DDA73}" type="slidenum">
              <a:rPr lang="en-US">
                <a:latin typeface="Arial" charset="0"/>
              </a:rPr>
              <a:pPr/>
              <a:t>3</a:t>
            </a:fld>
            <a:endParaRPr lang="en-US">
              <a:latin typeface="Arial" charset="0"/>
            </a:endParaRPr>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73A8A680-FE03-D04B-9BF8-31D3DC322E13}" type="slidenum">
              <a:rPr lang="en-US">
                <a:latin typeface="Arial" charset="0"/>
              </a:rPr>
              <a:pPr/>
              <a:t>30</a:t>
            </a:fld>
            <a:endParaRPr lang="en-US">
              <a:latin typeface="Arial" charset="0"/>
            </a:endParaRPr>
          </a:p>
        </p:txBody>
      </p:sp>
      <p:sp>
        <p:nvSpPr>
          <p:cNvPr id="93187"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93188"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8</a:t>
            </a:r>
          </a:p>
        </p:txBody>
      </p:sp>
      <p:sp>
        <p:nvSpPr>
          <p:cNvPr id="93189"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93190"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93191"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299DF28-74FA-FD4E-AC1F-7BAE98B99F87}" type="slidenum">
              <a:rPr lang="en-US">
                <a:latin typeface="Arial" charset="0"/>
              </a:rPr>
              <a:pPr/>
              <a:t>31</a:t>
            </a:fld>
            <a:endParaRPr lang="en-US">
              <a:latin typeface="Arial" charset="0"/>
            </a:endParaRPr>
          </a:p>
        </p:txBody>
      </p:sp>
      <p:sp>
        <p:nvSpPr>
          <p:cNvPr id="95235" name="Rectangle 2"/>
          <p:cNvSpPr>
            <a:spLocks noGrp="1" noRot="1" noChangeAspect="1" noChangeArrowheads="1" noTextEdit="1"/>
          </p:cNvSpPr>
          <p:nvPr>
            <p:ph type="sldImg"/>
          </p:nvPr>
        </p:nvSpPr>
        <p:spPr>
          <a:xfrm>
            <a:off x="962025" y="449263"/>
            <a:ext cx="4884738" cy="3663950"/>
          </a:xfrm>
          <a:solidFill>
            <a:srgbClr val="FFFFFF"/>
          </a:solidFill>
          <a:ln/>
        </p:spPr>
      </p:sp>
      <p:sp>
        <p:nvSpPr>
          <p:cNvPr id="95236" name="Rectangle 3"/>
          <p:cNvSpPr>
            <a:spLocks noGrp="1" noChangeArrowheads="1"/>
          </p:cNvSpPr>
          <p:nvPr>
            <p:ph type="body" idx="1"/>
          </p:nvPr>
        </p:nvSpPr>
        <p:spPr>
          <a:xfrm>
            <a:off x="1133475" y="4356100"/>
            <a:ext cx="4616450" cy="4046538"/>
          </a:xfrm>
          <a:noFill/>
          <a:ln/>
        </p:spPr>
        <p:txBody>
          <a:bodyPr lIns="91385" tIns="45692" rIns="91385" bIns="45692"/>
          <a:lstStyle/>
          <a:p>
            <a:pPr marL="1588" lvl="1" eaLnBrk="1" hangingPunct="1"/>
            <a:r>
              <a:rPr lang="en-US">
                <a:latin typeface="Arial" charset="0"/>
                <a:ea typeface="ＭＳ Ｐゴシック" charset="-128"/>
              </a:rPr>
              <a:t>The relationship between the development of radiographic joint destruction in RA and its long-term consequences for the patient is not well understood. However, one model of disease progression links radiographic progression to disability. In this model, inflammatory changes dominate in the early stages of the disease and correlate with disability, whereas in the later stages of the disease, radiographic damage dominates and correlates with disability. In this model, the correlation between inflammation and disability decreases over time.</a:t>
            </a:r>
            <a:r>
              <a:rPr lang="en-US" baseline="30000">
                <a:latin typeface="Arial" charset="0"/>
                <a:ea typeface="ＭＳ Ｐゴシック" charset="-128"/>
              </a:rPr>
              <a:t>1</a:t>
            </a:r>
            <a:endParaRPr lang="en-US">
              <a:latin typeface="Arial" charset="0"/>
              <a:ea typeface="ＭＳ Ｐゴシック" charset="-128"/>
            </a:endParaRPr>
          </a:p>
          <a:p>
            <a:pPr marL="1588" lvl="1" eaLnBrk="1" hangingPunct="1"/>
            <a:r>
              <a:rPr lang="en-US">
                <a:latin typeface="Arial" charset="0"/>
                <a:ea typeface="ＭＳ Ｐゴシック" charset="-128"/>
              </a:rPr>
              <a:t> </a:t>
            </a:r>
          </a:p>
          <a:p>
            <a:pPr marL="1588" lvl="1" eaLnBrk="1" hangingPunct="1"/>
            <a:endParaRPr lang="en-US" sz="900">
              <a:latin typeface="Arial" charset="0"/>
              <a:ea typeface="ＭＳ Ｐゴシック" charset="-128"/>
            </a:endParaRPr>
          </a:p>
        </p:txBody>
      </p:sp>
      <p:sp>
        <p:nvSpPr>
          <p:cNvPr id="95237" name="Rectangle 4"/>
          <p:cNvSpPr>
            <a:spLocks noChangeArrowheads="1"/>
          </p:cNvSpPr>
          <p:nvPr/>
        </p:nvSpPr>
        <p:spPr bwMode="auto">
          <a:xfrm>
            <a:off x="1095375" y="8323263"/>
            <a:ext cx="5143500" cy="457200"/>
          </a:xfrm>
          <a:prstGeom prst="rect">
            <a:avLst/>
          </a:prstGeom>
          <a:noFill/>
          <a:ln w="9525" cap="rnd">
            <a:noFill/>
            <a:miter lim="800000"/>
            <a:headEnd type="none" w="sm" len="sm"/>
            <a:tailEnd type="none" w="sm" len="sm"/>
          </a:ln>
        </p:spPr>
        <p:txBody>
          <a:bodyPr lIns="91224" tIns="45612" rIns="91224" bIns="45612">
            <a:prstTxWarp prst="textNoShape">
              <a:avLst/>
            </a:prstTxWarp>
            <a:spAutoFit/>
          </a:bodyPr>
          <a:lstStyle/>
          <a:p>
            <a:pPr marL="114300" lvl="1" indent="-112713" defTabSz="911225" eaLnBrk="0" hangingPunct="0"/>
            <a:r>
              <a:rPr lang="en-US" sz="800" b="1">
                <a:latin typeface="Times New Roman" charset="0"/>
              </a:rPr>
              <a:t>Reference: </a:t>
            </a:r>
          </a:p>
          <a:p>
            <a:pPr marL="114300" lvl="1" indent="-112713" defTabSz="911225" eaLnBrk="0" hangingPunct="0"/>
            <a:r>
              <a:rPr lang="en-US" sz="800" b="1">
                <a:latin typeface="Times New Roman" charset="0"/>
              </a:rPr>
              <a:t>1. </a:t>
            </a:r>
            <a:r>
              <a:rPr lang="en-US" sz="800" baseline="30000">
                <a:latin typeface="Times New Roman" charset="0"/>
              </a:rPr>
              <a:t> </a:t>
            </a:r>
            <a:r>
              <a:rPr lang="en-US" sz="800">
                <a:latin typeface="Times New Roman" charset="0"/>
              </a:rPr>
              <a:t>Kirwan JR. Links between radiological change, disability, and pathology in rheumatoid </a:t>
            </a:r>
          </a:p>
          <a:p>
            <a:pPr marL="114300" lvl="1" indent="-112713" defTabSz="911225" eaLnBrk="0" hangingPunct="0"/>
            <a:r>
              <a:rPr lang="en-US" sz="800">
                <a:latin typeface="Times New Roman" charset="0"/>
              </a:rPr>
              <a:t>	arthritis. </a:t>
            </a:r>
            <a:r>
              <a:rPr lang="en-US" sz="800" i="1">
                <a:latin typeface="Times New Roman" charset="0"/>
              </a:rPr>
              <a:t>J Rheumatol.</a:t>
            </a:r>
            <a:r>
              <a:rPr lang="en-US" sz="800">
                <a:latin typeface="Times New Roman" charset="0"/>
              </a:rPr>
              <a:t> 2001;28:881–886.</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EDD768D-24DD-604B-9C5F-C3F063D19E96}" type="slidenum">
              <a:rPr lang="en-US">
                <a:latin typeface="Arial" charset="0"/>
              </a:rPr>
              <a:pPr/>
              <a:t>32</a:t>
            </a:fld>
            <a:endParaRPr lang="en-US">
              <a:latin typeface="Arial" charset="0"/>
            </a:endParaRPr>
          </a:p>
        </p:txBody>
      </p:sp>
      <p:sp>
        <p:nvSpPr>
          <p:cNvPr id="101379"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01380"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10</a:t>
            </a:r>
          </a:p>
        </p:txBody>
      </p:sp>
      <p:sp>
        <p:nvSpPr>
          <p:cNvPr id="101381"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01382"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01383"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66190B7A-03C1-6B40-B8AC-038A20222881}" type="slidenum">
              <a:rPr lang="en-US">
                <a:latin typeface="Arial" charset="0"/>
                <a:ea typeface="ＭＳ Ｐゴシック" charset="-128"/>
                <a:cs typeface="ＭＳ Ｐゴシック" charset="-128"/>
              </a:rPr>
              <a:pPr/>
              <a:t>33</a:t>
            </a:fld>
            <a:endParaRPr lang="en-US">
              <a:latin typeface="Arial" charset="0"/>
              <a:ea typeface="ＭＳ Ｐゴシック" charset="-128"/>
              <a:cs typeface="ＭＳ Ｐゴシック" charset="-128"/>
            </a:endParaRPr>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79ADD27-E6D9-F04B-AD9B-5A79591C5AEC}" type="slidenum">
              <a:rPr lang="en-US">
                <a:latin typeface="Arial" charset="0"/>
              </a:rPr>
              <a:pPr/>
              <a:t>35</a:t>
            </a:fld>
            <a:endParaRPr lang="en-US">
              <a:latin typeface="Arial"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9670453-646E-794C-9F2B-0E0D2BEA0E2D}" type="slidenum">
              <a:rPr lang="en-US">
                <a:latin typeface="Arial" charset="0"/>
              </a:rPr>
              <a:pPr/>
              <a:t>36</a:t>
            </a:fld>
            <a:endParaRPr lang="en-US">
              <a:latin typeface="Arial" charset="0"/>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165F42A-6F05-FF4F-9CE3-264AC68F3727}" type="slidenum">
              <a:rPr lang="en-US">
                <a:latin typeface="Arial" charset="0"/>
              </a:rPr>
              <a:pPr/>
              <a:t>37</a:t>
            </a:fld>
            <a:endParaRPr lang="en-US">
              <a:latin typeface="Arial" charset="0"/>
            </a:endParaRPr>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 a bit in what Joe </a:t>
            </a:r>
            <a:r>
              <a:rPr lang="en-US" dirty="0" err="1" smtClean="0"/>
              <a:t>Loscalzoe</a:t>
            </a:r>
            <a:r>
              <a:rPr lang="en-US" dirty="0" smtClean="0"/>
              <a:t> said last night, in that</a:t>
            </a:r>
            <a:r>
              <a:rPr lang="en-US" baseline="0" dirty="0" smtClean="0"/>
              <a:t> I think a </a:t>
            </a:r>
            <a:r>
              <a:rPr lang="en-US" baseline="0" dirty="0" err="1" smtClean="0"/>
              <a:t>mjaor</a:t>
            </a:r>
            <a:r>
              <a:rPr lang="en-US" baseline="0" dirty="0" smtClean="0"/>
              <a:t> reason … wrong models.</a:t>
            </a:r>
            <a:endParaRPr lang="en-US" dirty="0"/>
          </a:p>
        </p:txBody>
      </p:sp>
      <p:sp>
        <p:nvSpPr>
          <p:cNvPr id="4" name="Slide Number Placeholder 3"/>
          <p:cNvSpPr>
            <a:spLocks noGrp="1"/>
          </p:cNvSpPr>
          <p:nvPr>
            <p:ph type="sldNum" sz="quarter" idx="10"/>
          </p:nvPr>
        </p:nvSpPr>
        <p:spPr/>
        <p:txBody>
          <a:bodyPr/>
          <a:lstStyle/>
          <a:p>
            <a:pPr>
              <a:defRPr/>
            </a:pPr>
            <a:fld id="{0E3B6E46-C4C8-464D-8D9E-4AEB25D3C2CA}" type="slidenum">
              <a:rPr lang="en-US" smtClean="0"/>
              <a:pPr>
                <a:defRPr/>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 a bit in what Joe </a:t>
            </a:r>
            <a:r>
              <a:rPr lang="en-US" dirty="0" err="1" smtClean="0"/>
              <a:t>Loscalzoe</a:t>
            </a:r>
            <a:r>
              <a:rPr lang="en-US" dirty="0" smtClean="0"/>
              <a:t> said last night, in that</a:t>
            </a:r>
            <a:r>
              <a:rPr lang="en-US" baseline="0" dirty="0" smtClean="0"/>
              <a:t> I think a </a:t>
            </a:r>
            <a:r>
              <a:rPr lang="en-US" baseline="0" dirty="0" err="1" smtClean="0"/>
              <a:t>mjaor</a:t>
            </a:r>
            <a:r>
              <a:rPr lang="en-US" baseline="0" dirty="0" smtClean="0"/>
              <a:t> reason … wrong models.</a:t>
            </a:r>
            <a:endParaRPr lang="en-US" dirty="0"/>
          </a:p>
        </p:txBody>
      </p:sp>
      <p:sp>
        <p:nvSpPr>
          <p:cNvPr id="4" name="Slide Number Placeholder 3"/>
          <p:cNvSpPr>
            <a:spLocks noGrp="1"/>
          </p:cNvSpPr>
          <p:nvPr>
            <p:ph type="sldNum" sz="quarter" idx="10"/>
          </p:nvPr>
        </p:nvSpPr>
        <p:spPr/>
        <p:txBody>
          <a:bodyPr/>
          <a:lstStyle/>
          <a:p>
            <a:pPr>
              <a:defRPr/>
            </a:pPr>
            <a:fld id="{0E3B6E46-C4C8-464D-8D9E-4AEB25D3C2CA}" type="slidenum">
              <a:rPr lang="en-US" smtClean="0"/>
              <a:pPr>
                <a:defRPr/>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 a bit in what Joe </a:t>
            </a:r>
            <a:r>
              <a:rPr lang="en-US" dirty="0" err="1" smtClean="0"/>
              <a:t>Loscalzoe</a:t>
            </a:r>
            <a:r>
              <a:rPr lang="en-US" dirty="0" smtClean="0"/>
              <a:t> said last night, in that</a:t>
            </a:r>
            <a:r>
              <a:rPr lang="en-US" baseline="0" dirty="0" smtClean="0"/>
              <a:t> I think a </a:t>
            </a:r>
            <a:r>
              <a:rPr lang="en-US" baseline="0" dirty="0" err="1" smtClean="0"/>
              <a:t>mjaor</a:t>
            </a:r>
            <a:r>
              <a:rPr lang="en-US" baseline="0" dirty="0" smtClean="0"/>
              <a:t> reason … wrong models.</a:t>
            </a:r>
            <a:endParaRPr lang="en-US" dirty="0"/>
          </a:p>
        </p:txBody>
      </p:sp>
      <p:sp>
        <p:nvSpPr>
          <p:cNvPr id="4" name="Slide Number Placeholder 3"/>
          <p:cNvSpPr>
            <a:spLocks noGrp="1"/>
          </p:cNvSpPr>
          <p:nvPr>
            <p:ph type="sldNum" sz="quarter" idx="10"/>
          </p:nvPr>
        </p:nvSpPr>
        <p:spPr/>
        <p:txBody>
          <a:bodyPr/>
          <a:lstStyle/>
          <a:p>
            <a:pPr>
              <a:defRPr/>
            </a:pPr>
            <a:fld id="{0E3B6E46-C4C8-464D-8D9E-4AEB25D3C2CA}" type="slidenum">
              <a:rPr lang="en-US" smtClean="0"/>
              <a:pPr>
                <a:defRPr/>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B1EA1E76-B316-0D45-AD63-6680CD289996}" type="slidenum">
              <a:rPr lang="en-US">
                <a:latin typeface="Arial" charset="0"/>
              </a:rPr>
              <a:pPr/>
              <a:t>4</a:t>
            </a:fld>
            <a:endParaRPr lang="en-US">
              <a:latin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 a bit in what Joe </a:t>
            </a:r>
            <a:r>
              <a:rPr lang="en-US" dirty="0" err="1" smtClean="0"/>
              <a:t>Loscalzoe</a:t>
            </a:r>
            <a:r>
              <a:rPr lang="en-US" dirty="0" smtClean="0"/>
              <a:t> said last night, in that</a:t>
            </a:r>
            <a:r>
              <a:rPr lang="en-US" baseline="0" dirty="0" smtClean="0"/>
              <a:t> I think a </a:t>
            </a:r>
            <a:r>
              <a:rPr lang="en-US" baseline="0" dirty="0" err="1" smtClean="0"/>
              <a:t>mjaor</a:t>
            </a:r>
            <a:r>
              <a:rPr lang="en-US" baseline="0" dirty="0" smtClean="0"/>
              <a:t> reason … wrong models.</a:t>
            </a:r>
            <a:endParaRPr lang="en-US" dirty="0"/>
          </a:p>
        </p:txBody>
      </p:sp>
      <p:sp>
        <p:nvSpPr>
          <p:cNvPr id="4" name="Slide Number Placeholder 3"/>
          <p:cNvSpPr>
            <a:spLocks noGrp="1"/>
          </p:cNvSpPr>
          <p:nvPr>
            <p:ph type="sldNum" sz="quarter" idx="10"/>
          </p:nvPr>
        </p:nvSpPr>
        <p:spPr/>
        <p:txBody>
          <a:bodyPr/>
          <a:lstStyle/>
          <a:p>
            <a:pPr>
              <a:defRPr/>
            </a:pPr>
            <a:fld id="{0E3B6E46-C4C8-464D-8D9E-4AEB25D3C2CA}" type="slidenum">
              <a:rPr lang="en-US" smtClean="0"/>
              <a:pPr>
                <a:defRPr/>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64C0576-F5C6-B347-895E-C00FD5B2A5B3}" type="slidenum">
              <a:rPr lang="en-US"/>
              <a:pPr/>
              <a:t>43</a:t>
            </a:fld>
            <a:endParaRPr lang="en-US"/>
          </a:p>
        </p:txBody>
      </p:sp>
      <p:sp>
        <p:nvSpPr>
          <p:cNvPr id="24579"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marL="228600" indent="-228600" eaLnBrk="1" hangingPunct="1"/>
            <a:r>
              <a:rPr lang="en-US" sz="1200" kern="1200" dirty="0" smtClean="0">
                <a:solidFill>
                  <a:schemeClr val="tx1"/>
                </a:solidFill>
                <a:latin typeface="Arial" charset="0"/>
                <a:ea typeface="ＭＳ Ｐゴシック" charset="-128"/>
                <a:cs typeface="ＭＳ Ｐゴシック" charset="-128"/>
              </a:rPr>
              <a:t>slide 2: what is unique about genetics: prior to the onset; not an </a:t>
            </a:r>
            <a:r>
              <a:rPr lang="en-US" sz="1200" kern="1200" dirty="0" err="1" smtClean="0">
                <a:solidFill>
                  <a:schemeClr val="tx1"/>
                </a:solidFill>
                <a:latin typeface="Arial" charset="0"/>
                <a:ea typeface="ＭＳ Ｐゴシック" charset="-128"/>
                <a:cs typeface="ＭＳ Ｐゴシック" charset="-128"/>
              </a:rPr>
              <a:t>epiphenom</a:t>
            </a:r>
            <a:r>
              <a:rPr lang="en-US" sz="1200" kern="1200" dirty="0" smtClean="0">
                <a:solidFill>
                  <a:schemeClr val="tx1"/>
                </a:solidFill>
                <a:latin typeface="Arial" charset="0"/>
                <a:ea typeface="ＭＳ Ｐゴシック" charset="-128"/>
                <a:cs typeface="ＭＳ Ｐゴシック" charset="-128"/>
              </a:rPr>
              <a:t> -&gt; if we can find alleles that influence risk, then this informs…and identifies the Achilles' heel of the pathway (which might represent targets of therapy)</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global view</a:t>
            </a:r>
            <a:r>
              <a:rPr lang="en-US" sz="1200" kern="1200" dirty="0" smtClean="0">
                <a:solidFill>
                  <a:schemeClr val="tx1"/>
                </a:solidFill>
                <a:effectLst/>
                <a:latin typeface="+mn-lt"/>
                <a:ea typeface="+mn-ea"/>
                <a:cs typeface="+mn-cs"/>
              </a:rPr>
              <a:t>: We will provide a brief overview of complex trait genetics in 2013.  We emphasize that with larger and larger sample sizes, more and more discoveries have been made (show slides of NHGRI GWAS catalogue over the past few years).  IMPORTANT POINT: </a:t>
            </a:r>
            <a:r>
              <a:rPr lang="en-US" sz="1200" kern="1200" dirty="0" err="1" smtClean="0">
                <a:solidFill>
                  <a:schemeClr val="tx1"/>
                </a:solidFill>
                <a:effectLst/>
                <a:latin typeface="+mn-lt"/>
                <a:ea typeface="+mn-ea"/>
                <a:cs typeface="+mn-cs"/>
              </a:rPr>
              <a:t>PGx</a:t>
            </a:r>
            <a:r>
              <a:rPr lang="en-US" sz="1200" kern="1200" dirty="0" smtClean="0">
                <a:solidFill>
                  <a:schemeClr val="tx1"/>
                </a:solidFill>
                <a:effectLst/>
                <a:latin typeface="+mn-lt"/>
                <a:ea typeface="+mn-ea"/>
                <a:cs typeface="+mn-cs"/>
              </a:rPr>
              <a:t> studies have lagged behind discoveries in disease traits.  This emphasizes the primacy of discovery research in </a:t>
            </a:r>
            <a:r>
              <a:rPr lang="en-US" sz="1200" kern="1200" dirty="0" err="1" smtClean="0">
                <a:solidFill>
                  <a:schemeClr val="tx1"/>
                </a:solidFill>
                <a:effectLst/>
                <a:latin typeface="+mn-lt"/>
                <a:ea typeface="+mn-ea"/>
                <a:cs typeface="+mn-cs"/>
              </a:rPr>
              <a:t>PGx</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4BDBEED-3D36-3D4B-825E-9CEB5C1C03DA}" type="slidenum">
              <a:rPr lang="en-US" smtClean="0"/>
              <a:t>49</a:t>
            </a:fld>
            <a:endParaRPr lang="en-US"/>
          </a:p>
        </p:txBody>
      </p:sp>
    </p:spTree>
    <p:extLst>
      <p:ext uri="{BB962C8B-B14F-4D97-AF65-F5344CB8AC3E}">
        <p14:creationId xmlns:p14="http://schemas.microsoft.com/office/powerpoint/2010/main" val="358149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example of single study</a:t>
            </a:r>
            <a:r>
              <a:rPr lang="en-US" sz="1200" kern="1200" dirty="0" smtClean="0">
                <a:solidFill>
                  <a:schemeClr val="tx1"/>
                </a:solidFill>
                <a:effectLst/>
                <a:latin typeface="+mn-lt"/>
                <a:ea typeface="+mn-ea"/>
                <a:cs typeface="+mn-cs"/>
              </a:rPr>
              <a:t>: To emphasize the importance of sample size and phenotypic definition, we have picked one disease (rheumatoid arthritis).  (show slides of Manhattan plots over time)  Prior to GWAS, there were three known risk loci.  Four successive studies include: (1) first GWAS published in 2007 (EIRA + NARAC1; 1,522 cases and 1,850 controls; Plenge et al NEJM 2007); (2) first GWAS meta-analysis in 2008 (EIRA + NARAC1 + WTCCC; 3,393 cases and 12,462 controls; </a:t>
            </a:r>
            <a:r>
              <a:rPr lang="en-US" sz="1200" kern="1200" dirty="0" err="1" smtClean="0">
                <a:solidFill>
                  <a:schemeClr val="tx1"/>
                </a:solidFill>
                <a:effectLst/>
                <a:latin typeface="+mn-lt"/>
                <a:ea typeface="+mn-ea"/>
                <a:cs typeface="+mn-cs"/>
              </a:rPr>
              <a:t>Raychadhuri</a:t>
            </a:r>
            <a:r>
              <a:rPr lang="en-US" sz="1200" kern="1200" dirty="0" smtClean="0">
                <a:solidFill>
                  <a:schemeClr val="tx1"/>
                </a:solidFill>
                <a:effectLst/>
                <a:latin typeface="+mn-lt"/>
                <a:ea typeface="+mn-ea"/>
                <a:cs typeface="+mn-cs"/>
              </a:rPr>
              <a:t> et al NG 2008); (3) next GWAS meta-analysis in 2010 (EIRA + NARAC1 + WTCCC + NARAC2 + BRASS; 5,539 cases and 20,169 controls; Stahl et al NG 2010); and (4) unpublished GWAS (all samples combined).</a:t>
            </a:r>
          </a:p>
          <a:p>
            <a:endParaRPr lang="en-US" dirty="0"/>
          </a:p>
        </p:txBody>
      </p:sp>
      <p:sp>
        <p:nvSpPr>
          <p:cNvPr id="4" name="Slide Number Placeholder 3"/>
          <p:cNvSpPr>
            <a:spLocks noGrp="1"/>
          </p:cNvSpPr>
          <p:nvPr>
            <p:ph type="sldNum" sz="quarter" idx="10"/>
          </p:nvPr>
        </p:nvSpPr>
        <p:spPr/>
        <p:txBody>
          <a:bodyPr/>
          <a:lstStyle/>
          <a:p>
            <a:fld id="{C4BDBEED-3D36-3D4B-825E-9CEB5C1C03DA}" type="slidenum">
              <a:rPr lang="en-US" smtClean="0"/>
              <a:t>50</a:t>
            </a:fld>
            <a:endParaRPr lang="en-US"/>
          </a:p>
        </p:txBody>
      </p:sp>
    </p:spTree>
    <p:extLst>
      <p:ext uri="{BB962C8B-B14F-4D97-AF65-F5344CB8AC3E}">
        <p14:creationId xmlns:p14="http://schemas.microsoft.com/office/powerpoint/2010/main" val="3813185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example of single study</a:t>
            </a:r>
            <a:r>
              <a:rPr lang="en-US" sz="1200" kern="1200" dirty="0" smtClean="0">
                <a:solidFill>
                  <a:schemeClr val="tx1"/>
                </a:solidFill>
                <a:effectLst/>
                <a:latin typeface="+mn-lt"/>
                <a:ea typeface="+mn-ea"/>
                <a:cs typeface="+mn-cs"/>
              </a:rPr>
              <a:t>: To emphasize the importance of sample size and phenotypic definition, we have picked one disease (rheumatoid arthritis).  (show slides of Manhattan plots over time)  Prior to GWAS, there were three known risk loci.  Four successive studies include: (1) first GWAS published in 2007 (EIRA + NARAC1; 1,522 cases and 1,850 controls; Plenge et al NEJM 2007); (2) first GWAS meta-analysis in 2008 (EIRA + NARAC1 + WTCCC; 3,393 cases and 12,462 controls; </a:t>
            </a:r>
            <a:r>
              <a:rPr lang="en-US" sz="1200" kern="1200" dirty="0" err="1" smtClean="0">
                <a:solidFill>
                  <a:schemeClr val="tx1"/>
                </a:solidFill>
                <a:effectLst/>
                <a:latin typeface="+mn-lt"/>
                <a:ea typeface="+mn-ea"/>
                <a:cs typeface="+mn-cs"/>
              </a:rPr>
              <a:t>Raychadhuri</a:t>
            </a:r>
            <a:r>
              <a:rPr lang="en-US" sz="1200" kern="1200" dirty="0" smtClean="0">
                <a:solidFill>
                  <a:schemeClr val="tx1"/>
                </a:solidFill>
                <a:effectLst/>
                <a:latin typeface="+mn-lt"/>
                <a:ea typeface="+mn-ea"/>
                <a:cs typeface="+mn-cs"/>
              </a:rPr>
              <a:t> et al NG 2008); (3) next GWAS meta-analysis in 2010 (EIRA + NARAC1 + WTCCC + NARAC2 + BRASS; 5,539 cases and 20,169 controls; Stahl et al NG 2010); and (4) unpublished GWAS (all samples combined).</a:t>
            </a:r>
          </a:p>
          <a:p>
            <a:endParaRPr lang="en-US" dirty="0"/>
          </a:p>
        </p:txBody>
      </p:sp>
      <p:sp>
        <p:nvSpPr>
          <p:cNvPr id="4" name="Slide Number Placeholder 3"/>
          <p:cNvSpPr>
            <a:spLocks noGrp="1"/>
          </p:cNvSpPr>
          <p:nvPr>
            <p:ph type="sldNum" sz="quarter" idx="10"/>
          </p:nvPr>
        </p:nvSpPr>
        <p:spPr/>
        <p:txBody>
          <a:bodyPr/>
          <a:lstStyle/>
          <a:p>
            <a:fld id="{C4BDBEED-3D36-3D4B-825E-9CEB5C1C03DA}" type="slidenum">
              <a:rPr lang="en-US" smtClean="0"/>
              <a:t>51</a:t>
            </a:fld>
            <a:endParaRPr lang="en-US"/>
          </a:p>
        </p:txBody>
      </p:sp>
    </p:spTree>
    <p:extLst>
      <p:ext uri="{BB962C8B-B14F-4D97-AF65-F5344CB8AC3E}">
        <p14:creationId xmlns:p14="http://schemas.microsoft.com/office/powerpoint/2010/main" val="3813185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example of single study</a:t>
            </a:r>
            <a:r>
              <a:rPr lang="en-US" sz="1200" kern="1200" dirty="0" smtClean="0">
                <a:solidFill>
                  <a:schemeClr val="tx1"/>
                </a:solidFill>
                <a:effectLst/>
                <a:latin typeface="+mn-lt"/>
                <a:ea typeface="+mn-ea"/>
                <a:cs typeface="+mn-cs"/>
              </a:rPr>
              <a:t>: To emphasize the importance of sample size and phenotypic definition, we have picked one disease (rheumatoid arthritis).  (show slides of Manhattan plots over time)  Prior to GWAS, there were three known risk loci.  Four successive studies include: (1) first GWAS published in 2007 (EIRA + NARAC1; 1,522 cases and 1,850 controls; Plenge et al NEJM 2007); (2) first GWAS meta-analysis in 2008 (EIRA + NARAC1 + WTCCC; 3,393 cases and 12,462 controls; </a:t>
            </a:r>
            <a:r>
              <a:rPr lang="en-US" sz="1200" kern="1200" dirty="0" err="1" smtClean="0">
                <a:solidFill>
                  <a:schemeClr val="tx1"/>
                </a:solidFill>
                <a:effectLst/>
                <a:latin typeface="+mn-lt"/>
                <a:ea typeface="+mn-ea"/>
                <a:cs typeface="+mn-cs"/>
              </a:rPr>
              <a:t>Raychadhuri</a:t>
            </a:r>
            <a:r>
              <a:rPr lang="en-US" sz="1200" kern="1200" dirty="0" smtClean="0">
                <a:solidFill>
                  <a:schemeClr val="tx1"/>
                </a:solidFill>
                <a:effectLst/>
                <a:latin typeface="+mn-lt"/>
                <a:ea typeface="+mn-ea"/>
                <a:cs typeface="+mn-cs"/>
              </a:rPr>
              <a:t> et al NG 2008); (3) next GWAS meta-analysis in 2010 (EIRA + NARAC1 + WTCCC + NARAC2 + BRASS; 5,539 cases and 20,169 controls; Stahl et al NG 2010); and (4) unpublished GWAS (all samples combined).</a:t>
            </a:r>
          </a:p>
          <a:p>
            <a:endParaRPr lang="en-US" dirty="0"/>
          </a:p>
        </p:txBody>
      </p:sp>
      <p:sp>
        <p:nvSpPr>
          <p:cNvPr id="4" name="Slide Number Placeholder 3"/>
          <p:cNvSpPr>
            <a:spLocks noGrp="1"/>
          </p:cNvSpPr>
          <p:nvPr>
            <p:ph type="sldNum" sz="quarter" idx="10"/>
          </p:nvPr>
        </p:nvSpPr>
        <p:spPr/>
        <p:txBody>
          <a:bodyPr/>
          <a:lstStyle/>
          <a:p>
            <a:fld id="{C4BDBEED-3D36-3D4B-825E-9CEB5C1C03DA}" type="slidenum">
              <a:rPr lang="en-US" smtClean="0"/>
              <a:t>52</a:t>
            </a:fld>
            <a:endParaRPr lang="en-US"/>
          </a:p>
        </p:txBody>
      </p:sp>
    </p:spTree>
    <p:extLst>
      <p:ext uri="{BB962C8B-B14F-4D97-AF65-F5344CB8AC3E}">
        <p14:creationId xmlns:p14="http://schemas.microsoft.com/office/powerpoint/2010/main" val="3813185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example of single study</a:t>
            </a:r>
            <a:r>
              <a:rPr lang="en-US" sz="1200" kern="1200" dirty="0" smtClean="0">
                <a:solidFill>
                  <a:schemeClr val="tx1"/>
                </a:solidFill>
                <a:effectLst/>
                <a:latin typeface="+mn-lt"/>
                <a:ea typeface="+mn-ea"/>
                <a:cs typeface="+mn-cs"/>
              </a:rPr>
              <a:t>: To emphasize the importance of sample size and phenotypic definition, we have picked one disease (rheumatoid arthritis).  (show slides of Manhattan plots over time)  Prior to GWAS, there were three known risk loci.  Four successive studies include: (1) first GWAS published in 2007 (EIRA + NARAC1; 1,522 cases and 1,850 controls; Plenge et al NEJM 2007); (2) first GWAS meta-analysis in 2008 (EIRA + NARAC1 + WTCCC; 3,393 cases and 12,462 controls; </a:t>
            </a:r>
            <a:r>
              <a:rPr lang="en-US" sz="1200" kern="1200" dirty="0" err="1" smtClean="0">
                <a:solidFill>
                  <a:schemeClr val="tx1"/>
                </a:solidFill>
                <a:effectLst/>
                <a:latin typeface="+mn-lt"/>
                <a:ea typeface="+mn-ea"/>
                <a:cs typeface="+mn-cs"/>
              </a:rPr>
              <a:t>Raychadhuri</a:t>
            </a:r>
            <a:r>
              <a:rPr lang="en-US" sz="1200" kern="1200" dirty="0" smtClean="0">
                <a:solidFill>
                  <a:schemeClr val="tx1"/>
                </a:solidFill>
                <a:effectLst/>
                <a:latin typeface="+mn-lt"/>
                <a:ea typeface="+mn-ea"/>
                <a:cs typeface="+mn-cs"/>
              </a:rPr>
              <a:t> et al NG 2008); (3) next GWAS meta-analysis in 2010 (EIRA + NARAC1 + WTCCC + NARAC2 + BRASS; 5,539 cases and 20,169 controls; Stahl et al NG 2010); and (4) unpublished GWAS (all samples combined).</a:t>
            </a:r>
          </a:p>
          <a:p>
            <a:endParaRPr lang="en-US" dirty="0"/>
          </a:p>
        </p:txBody>
      </p:sp>
      <p:sp>
        <p:nvSpPr>
          <p:cNvPr id="4" name="Slide Number Placeholder 3"/>
          <p:cNvSpPr>
            <a:spLocks noGrp="1"/>
          </p:cNvSpPr>
          <p:nvPr>
            <p:ph type="sldNum" sz="quarter" idx="10"/>
          </p:nvPr>
        </p:nvSpPr>
        <p:spPr/>
        <p:txBody>
          <a:bodyPr/>
          <a:lstStyle/>
          <a:p>
            <a:fld id="{C4BDBEED-3D36-3D4B-825E-9CEB5C1C03DA}" type="slidenum">
              <a:rPr lang="en-US" smtClean="0"/>
              <a:t>53</a:t>
            </a:fld>
            <a:endParaRPr lang="en-US"/>
          </a:p>
        </p:txBody>
      </p:sp>
    </p:spTree>
    <p:extLst>
      <p:ext uri="{BB962C8B-B14F-4D97-AF65-F5344CB8AC3E}">
        <p14:creationId xmlns:p14="http://schemas.microsoft.com/office/powerpoint/2010/main" val="3813185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64C0576-F5C6-B347-895E-C00FD5B2A5B3}" type="slidenum">
              <a:rPr lang="en-US"/>
              <a:pPr/>
              <a:t>55</a:t>
            </a:fld>
            <a:endParaRPr lang="en-US"/>
          </a:p>
        </p:txBody>
      </p:sp>
      <p:sp>
        <p:nvSpPr>
          <p:cNvPr id="24579"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marL="228600" indent="-228600" eaLnBrk="1" hangingPunct="1"/>
            <a:r>
              <a:rPr lang="en-US" sz="1200" kern="1200" dirty="0" smtClean="0">
                <a:solidFill>
                  <a:schemeClr val="tx1"/>
                </a:solidFill>
                <a:latin typeface="Arial" charset="0"/>
                <a:ea typeface="ＭＳ Ｐゴシック" charset="-128"/>
                <a:cs typeface="ＭＳ Ｐゴシック" charset="-128"/>
              </a:rPr>
              <a:t>slide 2: what is unique about genetics: prior to the onset; not an </a:t>
            </a:r>
            <a:r>
              <a:rPr lang="en-US" sz="1200" kern="1200" dirty="0" err="1" smtClean="0">
                <a:solidFill>
                  <a:schemeClr val="tx1"/>
                </a:solidFill>
                <a:latin typeface="Arial" charset="0"/>
                <a:ea typeface="ＭＳ Ｐゴシック" charset="-128"/>
                <a:cs typeface="ＭＳ Ｐゴシック" charset="-128"/>
              </a:rPr>
              <a:t>epiphenom</a:t>
            </a:r>
            <a:r>
              <a:rPr lang="en-US" sz="1200" kern="1200" dirty="0" smtClean="0">
                <a:solidFill>
                  <a:schemeClr val="tx1"/>
                </a:solidFill>
                <a:latin typeface="Arial" charset="0"/>
                <a:ea typeface="ＭＳ Ｐゴシック" charset="-128"/>
                <a:cs typeface="ＭＳ Ｐゴシック" charset="-128"/>
              </a:rPr>
              <a:t> -&gt; if we can find alleles that influence risk, then this informs…and identifies the Achilles' heel of the pathway (which might represent targets of therapy)</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64C0576-F5C6-B347-895E-C00FD5B2A5B3}" type="slidenum">
              <a:rPr lang="en-US"/>
              <a:pPr/>
              <a:t>56</a:t>
            </a:fld>
            <a:endParaRPr lang="en-US"/>
          </a:p>
        </p:txBody>
      </p:sp>
      <p:sp>
        <p:nvSpPr>
          <p:cNvPr id="24579"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marL="228600" indent="-228600" eaLnBrk="1" hangingPunct="1"/>
            <a:r>
              <a:rPr lang="en-US" sz="1200" kern="1200" dirty="0" smtClean="0">
                <a:solidFill>
                  <a:schemeClr val="tx1"/>
                </a:solidFill>
                <a:latin typeface="Arial" charset="0"/>
                <a:ea typeface="ＭＳ Ｐゴシック" charset="-128"/>
                <a:cs typeface="ＭＳ Ｐゴシック" charset="-128"/>
              </a:rPr>
              <a:t>slide 2: what is unique about genetics: prior to the onset; not an </a:t>
            </a:r>
            <a:r>
              <a:rPr lang="en-US" sz="1200" kern="1200" dirty="0" err="1" smtClean="0">
                <a:solidFill>
                  <a:schemeClr val="tx1"/>
                </a:solidFill>
                <a:latin typeface="Arial" charset="0"/>
                <a:ea typeface="ＭＳ Ｐゴシック" charset="-128"/>
                <a:cs typeface="ＭＳ Ｐゴシック" charset="-128"/>
              </a:rPr>
              <a:t>epiphenom</a:t>
            </a:r>
            <a:r>
              <a:rPr lang="en-US" sz="1200" kern="1200" dirty="0" smtClean="0">
                <a:solidFill>
                  <a:schemeClr val="tx1"/>
                </a:solidFill>
                <a:latin typeface="Arial" charset="0"/>
                <a:ea typeface="ＭＳ Ｐゴシック" charset="-128"/>
                <a:cs typeface="ＭＳ Ｐゴシック" charset="-128"/>
              </a:rPr>
              <a:t> -&gt; if we can find alleles that influence risk, then this informs…and identifies the Achilles' heel of the pathway (which might represent targets of therapy)</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64C0576-F5C6-B347-895E-C00FD5B2A5B3}" type="slidenum">
              <a:rPr lang="en-US"/>
              <a:pPr/>
              <a:t>57</a:t>
            </a:fld>
            <a:endParaRPr lang="en-US"/>
          </a:p>
        </p:txBody>
      </p:sp>
      <p:sp>
        <p:nvSpPr>
          <p:cNvPr id="24579"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marL="228600" indent="-228600" eaLnBrk="1" hangingPunct="1"/>
            <a:r>
              <a:rPr lang="en-US" sz="1200" kern="1200" dirty="0" smtClean="0">
                <a:solidFill>
                  <a:schemeClr val="tx1"/>
                </a:solidFill>
                <a:latin typeface="Arial" charset="0"/>
                <a:ea typeface="ＭＳ Ｐゴシック" charset="-128"/>
                <a:cs typeface="ＭＳ Ｐゴシック" charset="-128"/>
              </a:rPr>
              <a:t>slide 2: what is unique about genetics: prior to the onset; not an </a:t>
            </a:r>
            <a:r>
              <a:rPr lang="en-US" sz="1200" kern="1200" dirty="0" err="1" smtClean="0">
                <a:solidFill>
                  <a:schemeClr val="tx1"/>
                </a:solidFill>
                <a:latin typeface="Arial" charset="0"/>
                <a:ea typeface="ＭＳ Ｐゴシック" charset="-128"/>
                <a:cs typeface="ＭＳ Ｐゴシック" charset="-128"/>
              </a:rPr>
              <a:t>epiphenom</a:t>
            </a:r>
            <a:r>
              <a:rPr lang="en-US" sz="1200" kern="1200" dirty="0" smtClean="0">
                <a:solidFill>
                  <a:schemeClr val="tx1"/>
                </a:solidFill>
                <a:latin typeface="Arial" charset="0"/>
                <a:ea typeface="ＭＳ Ｐゴシック" charset="-128"/>
                <a:cs typeface="ＭＳ Ｐゴシック" charset="-128"/>
              </a:rPr>
              <a:t> -&gt; if we can find alleles that influence risk, then this informs…and identifies the Achilles' heel of the pathway (which might represent targets of therapy)</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F27A932-5DA3-6240-B84A-B09E437B7780}" type="slidenum">
              <a:rPr lang="en-US">
                <a:latin typeface="Arial" charset="0"/>
              </a:rPr>
              <a:pPr/>
              <a:t>5</a:t>
            </a:fld>
            <a:endParaRPr lang="en-US">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64C0576-F5C6-B347-895E-C00FD5B2A5B3}" type="slidenum">
              <a:rPr lang="en-US"/>
              <a:pPr/>
              <a:t>58</a:t>
            </a:fld>
            <a:endParaRPr lang="en-US"/>
          </a:p>
        </p:txBody>
      </p:sp>
      <p:sp>
        <p:nvSpPr>
          <p:cNvPr id="24579"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marL="228600" indent="-228600" eaLnBrk="1" hangingPunct="1"/>
            <a:r>
              <a:rPr lang="en-US" sz="1200" kern="1200" dirty="0" smtClean="0">
                <a:solidFill>
                  <a:schemeClr val="tx1"/>
                </a:solidFill>
                <a:latin typeface="Arial" charset="0"/>
                <a:ea typeface="ＭＳ Ｐゴシック" charset="-128"/>
                <a:cs typeface="ＭＳ Ｐゴシック" charset="-128"/>
              </a:rPr>
              <a:t>slide 2: what is unique about genetics: prior to the onset; not an </a:t>
            </a:r>
            <a:r>
              <a:rPr lang="en-US" sz="1200" kern="1200" dirty="0" err="1" smtClean="0">
                <a:solidFill>
                  <a:schemeClr val="tx1"/>
                </a:solidFill>
                <a:latin typeface="Arial" charset="0"/>
                <a:ea typeface="ＭＳ Ｐゴシック" charset="-128"/>
                <a:cs typeface="ＭＳ Ｐゴシック" charset="-128"/>
              </a:rPr>
              <a:t>epiphenom</a:t>
            </a:r>
            <a:r>
              <a:rPr lang="en-US" sz="1200" kern="1200" dirty="0" smtClean="0">
                <a:solidFill>
                  <a:schemeClr val="tx1"/>
                </a:solidFill>
                <a:latin typeface="Arial" charset="0"/>
                <a:ea typeface="ＭＳ Ｐゴシック" charset="-128"/>
                <a:cs typeface="ＭＳ Ｐゴシック" charset="-128"/>
              </a:rPr>
              <a:t> -&gt; if we can find alleles that influence risk, then this informs…and identifies the Achilles' heel of the pathway (which might represent targets of therapy)</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64C0576-F5C6-B347-895E-C00FD5B2A5B3}" type="slidenum">
              <a:rPr lang="en-US"/>
              <a:pPr/>
              <a:t>59</a:t>
            </a:fld>
            <a:endParaRPr lang="en-US"/>
          </a:p>
        </p:txBody>
      </p:sp>
      <p:sp>
        <p:nvSpPr>
          <p:cNvPr id="24579"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marL="228600" indent="-228600" eaLnBrk="1" hangingPunct="1"/>
            <a:r>
              <a:rPr lang="en-US" sz="1200" kern="1200" dirty="0" smtClean="0">
                <a:solidFill>
                  <a:schemeClr val="tx1"/>
                </a:solidFill>
                <a:latin typeface="Arial" charset="0"/>
                <a:ea typeface="ＭＳ Ｐゴシック" charset="-128"/>
                <a:cs typeface="ＭＳ Ｐゴシック" charset="-128"/>
              </a:rPr>
              <a:t>slide 2: what is unique about genetics: prior to the onset; not an </a:t>
            </a:r>
            <a:r>
              <a:rPr lang="en-US" sz="1200" kern="1200" dirty="0" err="1" smtClean="0">
                <a:solidFill>
                  <a:schemeClr val="tx1"/>
                </a:solidFill>
                <a:latin typeface="Arial" charset="0"/>
                <a:ea typeface="ＭＳ Ｐゴシック" charset="-128"/>
                <a:cs typeface="ＭＳ Ｐゴシック" charset="-128"/>
              </a:rPr>
              <a:t>epiphenom</a:t>
            </a:r>
            <a:r>
              <a:rPr lang="en-US" sz="1200" kern="1200" dirty="0" smtClean="0">
                <a:solidFill>
                  <a:schemeClr val="tx1"/>
                </a:solidFill>
                <a:latin typeface="Arial" charset="0"/>
                <a:ea typeface="ＭＳ Ｐゴシック" charset="-128"/>
                <a:cs typeface="ＭＳ Ｐゴシック" charset="-128"/>
              </a:rPr>
              <a:t> -&gt; if we can find alleles that influence risk, then this informs…and identifies the Achilles' heel of the pathway (which might represent targets of therapy)</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64C0576-F5C6-B347-895E-C00FD5B2A5B3}" type="slidenum">
              <a:rPr lang="en-US"/>
              <a:pPr/>
              <a:t>60</a:t>
            </a:fld>
            <a:endParaRPr lang="en-US"/>
          </a:p>
        </p:txBody>
      </p:sp>
      <p:sp>
        <p:nvSpPr>
          <p:cNvPr id="24579"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marL="228600" indent="-228600" eaLnBrk="1" hangingPunct="1"/>
            <a:r>
              <a:rPr lang="en-US" sz="1200" kern="1200" dirty="0" smtClean="0">
                <a:solidFill>
                  <a:schemeClr val="tx1"/>
                </a:solidFill>
                <a:latin typeface="Arial" charset="0"/>
                <a:ea typeface="ＭＳ Ｐゴシック" charset="-128"/>
                <a:cs typeface="ＭＳ Ｐゴシック" charset="-128"/>
              </a:rPr>
              <a:t>slide 2: what is unique about genetics: prior to the onset; not an </a:t>
            </a:r>
            <a:r>
              <a:rPr lang="en-US" sz="1200" kern="1200" dirty="0" err="1" smtClean="0">
                <a:solidFill>
                  <a:schemeClr val="tx1"/>
                </a:solidFill>
                <a:latin typeface="Arial" charset="0"/>
                <a:ea typeface="ＭＳ Ｐゴシック" charset="-128"/>
                <a:cs typeface="ＭＳ Ｐゴシック" charset="-128"/>
              </a:rPr>
              <a:t>epiphenom</a:t>
            </a:r>
            <a:r>
              <a:rPr lang="en-US" sz="1200" kern="1200" dirty="0" smtClean="0">
                <a:solidFill>
                  <a:schemeClr val="tx1"/>
                </a:solidFill>
                <a:latin typeface="Arial" charset="0"/>
                <a:ea typeface="ＭＳ Ｐゴシック" charset="-128"/>
                <a:cs typeface="ＭＳ Ｐゴシック" charset="-128"/>
              </a:rPr>
              <a:t> -&gt; if we can find alleles that influence risk, then this informs…and identifies the Achilles' heel of the pathway (which might represent targets of therapy)</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64C0576-F5C6-B347-895E-C00FD5B2A5B3}" type="slidenum">
              <a:rPr lang="en-US"/>
              <a:pPr/>
              <a:t>61</a:t>
            </a:fld>
            <a:endParaRPr lang="en-US"/>
          </a:p>
        </p:txBody>
      </p:sp>
      <p:sp>
        <p:nvSpPr>
          <p:cNvPr id="24579"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marL="228600" indent="-228600" eaLnBrk="1" hangingPunct="1"/>
            <a:r>
              <a:rPr lang="en-US" sz="1200" kern="1200" dirty="0" smtClean="0">
                <a:solidFill>
                  <a:schemeClr val="tx1"/>
                </a:solidFill>
                <a:latin typeface="Arial" charset="0"/>
                <a:ea typeface="ＭＳ Ｐゴシック" charset="-128"/>
                <a:cs typeface="ＭＳ Ｐゴシック" charset="-128"/>
              </a:rPr>
              <a:t>slide 2: what is unique about genetics: prior to the onset; not an </a:t>
            </a:r>
            <a:r>
              <a:rPr lang="en-US" sz="1200" kern="1200" dirty="0" err="1" smtClean="0">
                <a:solidFill>
                  <a:schemeClr val="tx1"/>
                </a:solidFill>
                <a:latin typeface="Arial" charset="0"/>
                <a:ea typeface="ＭＳ Ｐゴシック" charset="-128"/>
                <a:cs typeface="ＭＳ Ｐゴシック" charset="-128"/>
              </a:rPr>
              <a:t>epiphenom</a:t>
            </a:r>
            <a:r>
              <a:rPr lang="en-US" sz="1200" kern="1200" dirty="0" smtClean="0">
                <a:solidFill>
                  <a:schemeClr val="tx1"/>
                </a:solidFill>
                <a:latin typeface="Arial" charset="0"/>
                <a:ea typeface="ＭＳ Ｐゴシック" charset="-128"/>
                <a:cs typeface="ＭＳ Ｐゴシック" charset="-128"/>
              </a:rPr>
              <a:t> -&gt; if we can find alleles that influence risk, then this informs…and identifies the Achilles' heel of the pathway (which might represent targets of therapy)</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64C0576-F5C6-B347-895E-C00FD5B2A5B3}" type="slidenum">
              <a:rPr lang="en-US"/>
              <a:pPr/>
              <a:t>62</a:t>
            </a:fld>
            <a:endParaRPr lang="en-US"/>
          </a:p>
        </p:txBody>
      </p:sp>
      <p:sp>
        <p:nvSpPr>
          <p:cNvPr id="24579"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marL="228600" indent="-228600" eaLnBrk="1" hangingPunct="1"/>
            <a:r>
              <a:rPr lang="en-US" sz="1200" kern="1200" dirty="0" smtClean="0">
                <a:solidFill>
                  <a:schemeClr val="tx1"/>
                </a:solidFill>
                <a:latin typeface="Arial" charset="0"/>
                <a:ea typeface="ＭＳ Ｐゴシック" charset="-128"/>
                <a:cs typeface="ＭＳ Ｐゴシック" charset="-128"/>
              </a:rPr>
              <a:t>Updated timeline slide, including </a:t>
            </a:r>
            <a:r>
              <a:rPr lang="en-US" sz="1200" kern="1200" dirty="0" err="1" smtClean="0">
                <a:solidFill>
                  <a:schemeClr val="tx1"/>
                </a:solidFill>
                <a:latin typeface="Arial" charset="0"/>
                <a:ea typeface="ＭＳ Ｐゴシック" charset="-128"/>
                <a:cs typeface="ＭＳ Ｐゴシック" charset="-128"/>
              </a:rPr>
              <a:t>iChip</a:t>
            </a:r>
            <a:r>
              <a:rPr lang="en-US" sz="1200" kern="1200" dirty="0" smtClean="0">
                <a:solidFill>
                  <a:schemeClr val="tx1"/>
                </a:solidFill>
                <a:latin typeface="Arial" charset="0"/>
                <a:ea typeface="ＭＳ Ｐゴシック" charset="-128"/>
                <a:cs typeface="ＭＳ Ｐゴシック" charset="-128"/>
              </a:rPr>
              <a:t> + Okada results</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AC213C87-9EEE-2146-9912-42764DDF123C}" type="slidenum">
              <a:rPr lang="en-US">
                <a:latin typeface="Arial" charset="0"/>
              </a:rPr>
              <a:pPr/>
              <a:t>67</a:t>
            </a:fld>
            <a:endParaRPr lang="en-US">
              <a:latin typeface="Arial" charset="0"/>
            </a:endParaRPr>
          </a:p>
        </p:txBody>
      </p:sp>
      <p:sp>
        <p:nvSpPr>
          <p:cNvPr id="128003" name="Rectangle 2"/>
          <p:cNvSpPr>
            <a:spLocks noGrp="1" noRot="1" noChangeAspect="1" noChangeArrowheads="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F7C61CCF-723C-B848-BB2A-7275148FE8F7}" type="slidenum">
              <a:rPr lang="en-US">
                <a:latin typeface="Arial" charset="0"/>
              </a:rPr>
              <a:pPr/>
              <a:t>68</a:t>
            </a:fld>
            <a:endParaRPr lang="en-US">
              <a:latin typeface="Arial" charset="0"/>
            </a:endParaRPr>
          </a:p>
        </p:txBody>
      </p:sp>
      <p:sp>
        <p:nvSpPr>
          <p:cNvPr id="130051"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0052"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22</a:t>
            </a:r>
          </a:p>
        </p:txBody>
      </p:sp>
      <p:sp>
        <p:nvSpPr>
          <p:cNvPr id="130053"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0054"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0055"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49F107E-9135-344E-BF92-1BC3448612EC}" type="slidenum">
              <a:rPr lang="en-US">
                <a:latin typeface="Arial" charset="0"/>
              </a:rPr>
              <a:pPr/>
              <a:t>69</a:t>
            </a:fld>
            <a:endParaRPr lang="en-US">
              <a:latin typeface="Arial" charset="0"/>
            </a:endParaRPr>
          </a:p>
        </p:txBody>
      </p:sp>
      <p:sp>
        <p:nvSpPr>
          <p:cNvPr id="132099"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2100"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23</a:t>
            </a:r>
          </a:p>
        </p:txBody>
      </p:sp>
      <p:sp>
        <p:nvSpPr>
          <p:cNvPr id="132101"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2102"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2103"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CE25290F-42E4-CC4D-8DB0-056C56CFEB3D}" type="slidenum">
              <a:rPr lang="en-US">
                <a:latin typeface="Arial" charset="0"/>
              </a:rPr>
              <a:pPr/>
              <a:t>70</a:t>
            </a:fld>
            <a:endParaRPr lang="en-US">
              <a:latin typeface="Arial" charset="0"/>
            </a:endParaRPr>
          </a:p>
        </p:txBody>
      </p:sp>
      <p:sp>
        <p:nvSpPr>
          <p:cNvPr id="134147"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4148"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22</a:t>
            </a:r>
          </a:p>
        </p:txBody>
      </p:sp>
      <p:sp>
        <p:nvSpPr>
          <p:cNvPr id="134149"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4150"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4151"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4313E13-E114-A54E-BE75-BC20395F72C5}" type="slidenum">
              <a:rPr lang="en-US">
                <a:latin typeface="Arial" charset="0"/>
              </a:rPr>
              <a:pPr/>
              <a:t>71</a:t>
            </a:fld>
            <a:endParaRPr lang="en-US">
              <a:latin typeface="Arial" charset="0"/>
            </a:endParaRPr>
          </a:p>
        </p:txBody>
      </p:sp>
      <p:sp>
        <p:nvSpPr>
          <p:cNvPr id="136195"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6196"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25</a:t>
            </a:r>
          </a:p>
        </p:txBody>
      </p:sp>
      <p:sp>
        <p:nvSpPr>
          <p:cNvPr id="136197"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6198"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6199" name="Rectangle 6"/>
          <p:cNvSpPr>
            <a:spLocks noGrp="1" noRot="1" noChangeAspect="1" noChangeArrowheads="1" noTextEdit="1"/>
          </p:cNvSpPr>
          <p:nvPr>
            <p:ph type="sldImg"/>
          </p:nvPr>
        </p:nvSpPr>
        <p:spPr>
          <a:xfrm>
            <a:off x="1150938" y="692150"/>
            <a:ext cx="4556125" cy="3416300"/>
          </a:xfrm>
          <a:solidFill>
            <a:srgbClr val="FFFFFF"/>
          </a:solidFill>
          <a:ln w="12700" cap="flat"/>
        </p:spPr>
      </p:sp>
      <p:sp>
        <p:nvSpPr>
          <p:cNvPr id="136200" name="Rectangle 7"/>
          <p:cNvSpPr>
            <a:spLocks noGrp="1" noChangeArrowheads="1"/>
          </p:cNvSpPr>
          <p:nvPr>
            <p:ph type="body" idx="1"/>
          </p:nvPr>
        </p:nvSpPr>
        <p:spPr>
          <a:xfrm>
            <a:off x="914400" y="8813800"/>
            <a:ext cx="5029200" cy="228600"/>
          </a:xfrm>
          <a:noFill/>
          <a:ln/>
        </p:spPr>
        <p:txBody>
          <a:bodyPr lIns="90488" tIns="44450" rIns="90488" bIns="44450"/>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BD50B06-0343-2B43-9CCC-2FC21E94DD43}" type="slidenum">
              <a:rPr lang="en-US">
                <a:latin typeface="Arial" charset="0"/>
              </a:rPr>
              <a:pPr/>
              <a:t>6</a:t>
            </a:fld>
            <a:endParaRPr lang="en-US">
              <a:latin typeface="Arial" charset="0"/>
            </a:endParaRPr>
          </a:p>
        </p:txBody>
      </p:sp>
      <p:sp>
        <p:nvSpPr>
          <p:cNvPr id="27651"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atin typeface="Arial" charset="0"/>
              </a:rPr>
              <a:t>My agenda this evening is to synthesize both long established observations and more recently published and  pre-published findings that shed light on the pathogenic mechanisms at play in autoimmune inflammatory arthritis and more specifically RA.  Although  RA is a systemic disease with frequent extra-articular features,  to provide a context for our discussion this evening, I would like to begin by reminding everyone of the profound changes evident in diseased joint tissue.  Go through slides, but only superficially (e.g. healthy synovium is a bland tissue, wispy, thought to synthesize joint fluid and provide nutrition to avascular cartilage)…profound changes in RA…</a:t>
            </a:r>
          </a:p>
          <a:p>
            <a:pPr algn="ctr">
              <a:spcBef>
                <a:spcPct val="0"/>
              </a:spcBef>
            </a:pPr>
            <a:r>
              <a:rPr lang="en-US">
                <a:latin typeface="Arial" charset="0"/>
              </a:rPr>
              <a:t>As I think is readily apparent from this single slide, the pathways that contribute to disease in RA are multiple and complex.  So how should we approach thinking about disease mechanisms in RA?  Nextt slide</a:t>
            </a:r>
          </a:p>
          <a:p>
            <a:pPr>
              <a:spcBef>
                <a:spcPct val="0"/>
              </a:spcBef>
            </a:pPr>
            <a:endParaRPr lang="en-US">
              <a:latin typeface="Arial" charset="0"/>
            </a:endParaRPr>
          </a:p>
          <a:p>
            <a:pPr>
              <a:spcBef>
                <a:spcPct val="0"/>
              </a:spcBef>
            </a:pPr>
            <a:endParaRPr lang="en-US">
              <a:latin typeface="Arial" charset="0"/>
            </a:endParaRPr>
          </a:p>
          <a:p>
            <a:pPr>
              <a:spcBef>
                <a:spcPct val="0"/>
              </a:spcBef>
            </a:pPr>
            <a:endParaRPr lang="en-US">
              <a:latin typeface="Arial" charset="0"/>
            </a:endParaRPr>
          </a:p>
          <a:p>
            <a:pPr algn="ctr" eaLnBrk="1" hangingPunct="1"/>
            <a:r>
              <a:rPr lang="en-US">
                <a:latin typeface="Arial" charset="0"/>
              </a:rPr>
              <a:t>In contrast to the thin lacy synovial lining overlying loose connective evident in normal synovium, the linning in RA demonstrates remarkable hyperplasia and the sublining becomes massively infiltrated with a number of leukocyte lineages (list them).  Mention vascular changes.</a:t>
            </a:r>
          </a:p>
          <a:p>
            <a:pPr algn="ctr" eaLnBrk="1" hangingPunct="1"/>
            <a:r>
              <a:rPr lang="en-US">
                <a:latin typeface="Arial" charset="0"/>
              </a:rPr>
              <a:t>Then move to: In addition, the synovium demonstrates development of a new tissue: pannus (comprised of FLS) which is invasivve in to bone cartilage.</a:t>
            </a:r>
          </a:p>
          <a:p>
            <a:pPr algn="ctr" eaLnBrk="1" hangingPunct="1"/>
            <a:r>
              <a:rPr lang="en-US">
                <a:latin typeface="Arial" charset="0"/>
              </a:rPr>
              <a:t>Furthermore, (go through osteoclast).</a:t>
            </a:r>
          </a:p>
          <a:p>
            <a:pPr>
              <a:spcBef>
                <a:spcPct val="0"/>
              </a:spcBef>
            </a:pPr>
            <a:r>
              <a:rPr lang="en-US">
                <a:latin typeface="Arial" charset="0"/>
              </a:rPr>
              <a:t>As I think is readily apparent from this single slide, the pathways that contribute to disease in RA are multiple and complex.  So how should we approach thinking about disease mechanisms in RA?  Nextt slide</a:t>
            </a:r>
          </a:p>
          <a:p>
            <a:pPr eaLnBrk="1" hangingPunct="1"/>
            <a:endParaRPr lang="en-US">
              <a:latin typeface="Arial" charset="0"/>
            </a:endParaRPr>
          </a:p>
          <a:p>
            <a:pPr eaLnBrk="1" hangingPunct="1"/>
            <a:r>
              <a:rPr lang="en-US">
                <a:latin typeface="Arial" charset="0"/>
              </a:rPr>
              <a:t>Me:  in considering the physiology of the synovium in health and the pathophysiology in RA, it is helpful to review the dramatic changes in the synovial tissue evident histololgically.</a:t>
            </a:r>
          </a:p>
          <a:p>
            <a:pPr eaLnBrk="1" hangingPunct="1"/>
            <a:r>
              <a:rPr lang="en-US">
                <a:latin typeface="Arial" charset="0"/>
              </a:rPr>
              <a:t> What comprises the molecular regulation of the synovial tissue in health and disease?  Very little is known.</a:t>
            </a:r>
          </a:p>
          <a:p>
            <a:pPr eaLnBrk="1" hangingPunct="1"/>
            <a:endParaRPr lang="en-US">
              <a:latin typeface="Arial" charset="0"/>
            </a:endParaRPr>
          </a:p>
          <a:p>
            <a:pPr eaLnBrk="1" hangingPunct="1"/>
            <a:r>
              <a:rPr lang="en-US">
                <a:latin typeface="Arial" charset="0"/>
              </a:rPr>
              <a:t>Next slide</a:t>
            </a:r>
          </a:p>
          <a:p>
            <a:pPr eaLnBrk="1" hangingPunct="1"/>
            <a:endParaRPr lang="en-US">
              <a:latin typeface="Arial" charset="0"/>
            </a:endParaRPr>
          </a:p>
          <a:p>
            <a:pPr eaLnBrk="1" hangingPunct="1"/>
            <a:endParaRPr lang="en-US">
              <a:latin typeface="Arial" charset="0"/>
            </a:endParaRPr>
          </a:p>
          <a:p>
            <a:pPr eaLnBrk="1" hangingPunct="1"/>
            <a:r>
              <a:rPr lang="en-US">
                <a:latin typeface="Arial" charset="0"/>
              </a:rPr>
              <a:t>Note inflamm in sublining and hyperplasia in lyning. Importance of synovial lining: normal makes lubricants (lubricin, hyaluronan) and enzymes for remodeling.  In RA, it makes inflammatory and damaging products such as collagenage (MMP1) and stromelysin (MMP3), IL6, and prostaglandins.  Not an endothelium or epithelium, so what organizes the synovial lining.  Look at the lining in more detail.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582B08E8-0898-0147-9352-45DA3DCA5869}" type="slidenum">
              <a:rPr lang="en-US">
                <a:latin typeface="Arial" charset="0"/>
              </a:rPr>
              <a:pPr/>
              <a:t>72</a:t>
            </a:fld>
            <a:endParaRPr lang="en-US">
              <a:latin typeface="Arial" charset="0"/>
            </a:endParaRPr>
          </a:p>
        </p:txBody>
      </p:sp>
      <p:sp>
        <p:nvSpPr>
          <p:cNvPr id="138243"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8244"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23</a:t>
            </a:r>
          </a:p>
        </p:txBody>
      </p:sp>
      <p:sp>
        <p:nvSpPr>
          <p:cNvPr id="138245"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8246"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38247"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FC721A95-F0A2-6842-B725-61C4E4AC75F5}" type="slidenum">
              <a:rPr lang="en-US">
                <a:latin typeface="Arial" charset="0"/>
              </a:rPr>
              <a:pPr/>
              <a:t>73</a:t>
            </a:fld>
            <a:endParaRPr lang="en-US">
              <a:latin typeface="Arial" charset="0"/>
            </a:endParaRPr>
          </a:p>
        </p:txBody>
      </p:sp>
      <p:sp>
        <p:nvSpPr>
          <p:cNvPr id="140291"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40292"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22</a:t>
            </a:r>
          </a:p>
        </p:txBody>
      </p:sp>
      <p:sp>
        <p:nvSpPr>
          <p:cNvPr id="140293"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40294"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40295"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C34A6227-EEC1-9E47-8F09-3757ECD48427}" type="slidenum">
              <a:rPr lang="en-US">
                <a:latin typeface="Arial" charset="0"/>
              </a:rPr>
              <a:pPr/>
              <a:t>74</a:t>
            </a:fld>
            <a:endParaRPr lang="en-US">
              <a:latin typeface="Arial" charset="0"/>
            </a:endParaRPr>
          </a:p>
        </p:txBody>
      </p:sp>
      <p:sp>
        <p:nvSpPr>
          <p:cNvPr id="142339"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42340"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prstTxWarp prst="textNoShape">
              <a:avLst/>
            </a:prstTxWarp>
          </a:bodyPr>
          <a:lstStyle/>
          <a:p>
            <a:pPr algn="r" eaLnBrk="0" hangingPunct="0"/>
            <a:r>
              <a:rPr lang="en-US" sz="1200">
                <a:latin typeface="Times" charset="0"/>
              </a:rPr>
              <a:t>23</a:t>
            </a:r>
          </a:p>
        </p:txBody>
      </p:sp>
      <p:sp>
        <p:nvSpPr>
          <p:cNvPr id="142341"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42342"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42343" name="Rectangle 6"/>
          <p:cNvSpPr>
            <a:spLocks noGrp="1" noRot="1" noChangeAspect="1" noChangeArrowheads="1" noTextEdit="1"/>
          </p:cNvSpPr>
          <p:nvPr>
            <p:ph type="sldImg"/>
          </p:nvPr>
        </p:nvSpPr>
        <p:spPr>
          <a:xfrm>
            <a:off x="1150938" y="692150"/>
            <a:ext cx="4556125" cy="3416300"/>
          </a:xfrm>
          <a:solidFill>
            <a:srgbClr val="FFFFFF"/>
          </a:solidFill>
          <a:ln w="12700"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FBCF8E2E-BBC6-FA45-AAC2-A5B185D18807}" type="slidenum">
              <a:rPr lang="en-US">
                <a:latin typeface="Arial" charset="0"/>
              </a:rPr>
              <a:pPr/>
              <a:t>7</a:t>
            </a:fld>
            <a:endParaRPr lang="en-US">
              <a:latin typeface="Arial" charset="0"/>
            </a:endParaRPr>
          </a:p>
        </p:txBody>
      </p:sp>
      <p:sp>
        <p:nvSpPr>
          <p:cNvPr id="29699"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I would like to suggest that while RA diesase meachanisms are multipfactorial and complex, it is conceptually possible (and indeed helpful) to break them into 3 interconnected, yet mechanistically distinct categories, illustrated in this cartoon meant to highlight the disease features of RA.  More specifically, category 1 is….go through</a:t>
            </a:r>
          </a:p>
          <a:p>
            <a:pPr eaLnBrk="1" hangingPunct="1"/>
            <a:r>
              <a:rPr lang="en-US">
                <a:latin typeface="Arial" charset="0"/>
              </a:rPr>
              <a:t>-be sure to mention thhat there is INFLAMATION and TISSUE RESPONSE</a:t>
            </a:r>
          </a:p>
          <a:p>
            <a:pPr algn="ctr" eaLnBrk="1" hangingPunct="1"/>
            <a:r>
              <a:rPr lang="en-US">
                <a:latin typeface="Arial" charset="0"/>
              </a:rPr>
              <a:t>and at the end, I will suggest that this method of conceptualizing has potential implications for our approach to treatment of patients.</a:t>
            </a:r>
          </a:p>
          <a:p>
            <a:pPr algn="ctr" eaLnBrk="1" hangingPunct="1"/>
            <a:endParaRPr lang="en-US">
              <a:latin typeface="Arial" charset="0"/>
            </a:endParaRPr>
          </a:p>
          <a:p>
            <a:pPr algn="ctr" eaLnBrk="1" hangingPunct="1"/>
            <a:endParaRPr lang="en-US">
              <a:latin typeface="Arial" charset="0"/>
            </a:endParaRPr>
          </a:p>
          <a:p>
            <a:pPr algn="ctr" eaLnBrk="1" hangingPunct="1"/>
            <a:r>
              <a:rPr lang="en-US">
                <a:latin typeface="Arial" charset="0"/>
              </a:rPr>
              <a:t>Next slide</a:t>
            </a:r>
          </a:p>
          <a:p>
            <a:pPr eaLnBrk="1" hangingPunct="1"/>
            <a:endParaRPr lang="en-US">
              <a:latin typeface="Arial" charset="0"/>
            </a:endParaRPr>
          </a:p>
          <a:p>
            <a:pPr algn="ctr" eaLnBrk="1" hangingPunct="1"/>
            <a:r>
              <a:rPr lang="en-US">
                <a:latin typeface="Arial" charset="0"/>
              </a:rPr>
              <a:t>Clearly the pathophysiology of synovitis is complicated, involving a number of cellular lineages and soluble factors (which I haven’t yet mentioned).</a:t>
            </a:r>
          </a:p>
          <a:p>
            <a:pPr algn="ctr" eaLnBrk="1" hangingPunct="1"/>
            <a:r>
              <a:rPr lang="en-US">
                <a:latin typeface="Arial" charset="0"/>
              </a:rPr>
              <a:t>This complexity notwithstanding, I would like to suggest that conceptually it is possible to divide the pathogenic pathways in RA into 3 major categories (go through) and at the end, I will suggest that this method of conceptualizing has potential implications for our approach to treatment of patients.</a:t>
            </a:r>
          </a:p>
          <a:p>
            <a:pPr algn="ctr" eaLnBrk="1" hangingPunct="1"/>
            <a:endParaRPr lang="en-US">
              <a:latin typeface="Arial" charset="0"/>
            </a:endParaRPr>
          </a:p>
          <a:p>
            <a:pPr eaLnBrk="1" hangingPunct="1"/>
            <a:endParaRPr lang="en-US">
              <a:latin typeface="Arial" charset="0"/>
            </a:endParaRPr>
          </a:p>
          <a:p>
            <a:pPr eaLnBrk="1" hangingPunct="1"/>
            <a:r>
              <a:rPr lang="en-US">
                <a:latin typeface="Arial" charset="0"/>
              </a:rPr>
              <a:t>Next slide</a:t>
            </a:r>
          </a:p>
          <a:p>
            <a:pPr eaLnBrk="1" hangingPunct="1"/>
            <a:endParaRPr lang="en-US">
              <a:latin typeface="Arial" charset="0"/>
            </a:endParaRPr>
          </a:p>
          <a:p>
            <a:pPr eaLnBrk="1" hangingPunct="1"/>
            <a:r>
              <a:rPr lang="en-US">
                <a:latin typeface="Arial" charset="0"/>
              </a:rPr>
              <a:t>Describe one (inflam in subsynovium), then two lining tissue response, then three (inflam effects on bone)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05524A0B-6B08-5141-ADE9-139D4EBAFB31}" type="slidenum">
              <a:rPr lang="en-US">
                <a:latin typeface="Arial" charset="0"/>
              </a:rPr>
              <a:pPr/>
              <a:t>8</a:t>
            </a:fld>
            <a:endParaRPr lang="en-US">
              <a:latin typeface="Arial" charset="0"/>
            </a:endParaRPr>
          </a:p>
        </p:txBody>
      </p:sp>
      <p:sp>
        <p:nvSpPr>
          <p:cNvPr id="31747"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lIns="86493" tIns="43247" rIns="86493" bIns="43247"/>
          <a:lstStyle/>
          <a:p>
            <a:pPr marL="228600" indent="-228600" eaLnBrk="1" hangingPunct="1">
              <a:buFontTx/>
              <a:buAutoNum type="arabicPeriod"/>
            </a:pPr>
            <a:r>
              <a:rPr lang="en-US" smtClean="0">
                <a:latin typeface="Arial" charset="0"/>
              </a:rPr>
              <a:t>Interaction among multiple components of the innate and adaptive immune response</a:t>
            </a:r>
          </a:p>
          <a:p>
            <a:pPr marL="228600" indent="-228600" eaLnBrk="1" hangingPunct="1">
              <a:buFontTx/>
              <a:buAutoNum type="arabicPeriod"/>
            </a:pPr>
            <a:endParaRPr lang="en-US" smtClean="0">
              <a:latin typeface="Arial" charset="0"/>
            </a:endParaRPr>
          </a:p>
          <a:p>
            <a:pPr marL="228600" indent="-228600" eaLnBrk="1" hangingPunct="1"/>
            <a:r>
              <a:rPr lang="en-US" smtClean="0">
                <a:latin typeface="Arial" charset="0"/>
              </a:rPr>
              <a:t>EXAMPLE: CD40 and risk of RA</a:t>
            </a:r>
          </a:p>
          <a:p>
            <a:pPr marL="228600" indent="-228600" eaLnBrk="1" hangingPunct="1"/>
            <a:endParaRPr lang="en-US" smtClean="0">
              <a:latin typeface="Arial" charset="0"/>
            </a:endParaRPr>
          </a:p>
          <a:p>
            <a:pPr marL="228600" indent="-228600" eaLnBrk="1" hangingPunct="1"/>
            <a:r>
              <a:rPr lang="en-US" smtClean="0">
                <a:latin typeface="Arial" charset="0"/>
              </a:rPr>
              <a:t>We know that B-cells are important in RA pathogenesis based on (1) murine models, (2) autoAbs in humans, and (3) Rituximab.</a:t>
            </a:r>
          </a:p>
          <a:p>
            <a:pPr marL="228600" indent="-228600" eaLnBrk="1" hangingPunct="1"/>
            <a:endParaRPr lang="en-US" smtClean="0">
              <a:latin typeface="Arial" charset="0"/>
            </a:endParaRPr>
          </a:p>
          <a:p>
            <a:pPr marL="228600" indent="-228600" eaLnBrk="1" hangingPunct="1"/>
            <a:r>
              <a:rPr lang="en-US" smtClean="0">
                <a:latin typeface="Arial" charset="0"/>
              </a:rPr>
              <a:t>CD40-CD154 interaction is also important in APC-T-cell pathway, as CD154 (aka CD40L) can induce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B384B5CA-173C-4B42-BA01-FAFB4A113638}" type="slidenum">
              <a:rPr lang="en-US">
                <a:latin typeface="Arial" charset="0"/>
              </a:rPr>
              <a:pPr/>
              <a:t>9</a:t>
            </a:fld>
            <a:endParaRPr lang="en-US">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8A472-1EF1-E54E-A677-7C7C935462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9D5C59-9A29-AB4A-B969-A79C83064D4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BDF34-6004-544B-9940-3051A2667CC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3CD525-7C5D-CD40-98E7-CDD3C83AD60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F9232B-3F7A-544B-A2A5-1246E3B2482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B5D13-21D4-1A4D-A928-A2DE728EF3D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C1CB0B-DACE-C446-8928-6847B8920B8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F9AC8A-DB85-4746-9013-B927FADCE9C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8BFB8D-C3E6-C54B-884B-A064CA33424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0611EE-67A0-C144-9AA9-53AACAE3505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7F307F6-32FC-1147-ABBF-995DF10BEBE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9FE5C9-19E5-1A40-AA9D-B80903C28DD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F4CAB6-7611-A54B-A8F3-AF8B1594F2B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6"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6"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6" charset="0"/>
              </a:defRPr>
            </a:lvl1pPr>
          </a:lstStyle>
          <a:p>
            <a:pPr>
              <a:defRPr/>
            </a:pPr>
            <a:fld id="{3C4E4BE3-D209-7C4E-A79B-F82411095E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29.png"/><Relationship Id="rId1" Type="http://schemas.openxmlformats.org/officeDocument/2006/relationships/themeOverride" Target="../theme/themeOverride1.xml"/><Relationship Id="rId2"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4.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tiff"/></Relationships>
</file>

<file path=ppt/slides/_rels/slide39.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jpe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png"/><Relationship Id="rId5" Type="http://schemas.openxmlformats.org/officeDocument/2006/relationships/hyperlink" Target="http://www.genome.gov/GWAStudies" TargetMode="External"/><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hyperlink" Target="http://www.genome.gov/GWAStudie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4.png"/><Relationship Id="rId5" Type="http://schemas.openxmlformats.org/officeDocument/2006/relationships/hyperlink" Target="http://www.genome.gov/GWAStudies" TargetMode="External"/><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47.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44.png"/><Relationship Id="rId5" Type="http://schemas.openxmlformats.org/officeDocument/2006/relationships/hyperlink" Target="http://www.genome.gov/GWAStudies" TargetMode="External"/><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44.png"/><Relationship Id="rId5" Type="http://schemas.openxmlformats.org/officeDocument/2006/relationships/hyperlink" Target="http://www.genome.gov/GWAStudies" TargetMode="External"/><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49.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44.png"/><Relationship Id="rId6" Type="http://schemas.openxmlformats.org/officeDocument/2006/relationships/hyperlink" Target="http://www.genome.gov/GWAStudies" TargetMode="External"/><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tiff"/><Relationship Id="rId5" Type="http://schemas.openxmlformats.org/officeDocument/2006/relationships/image" Target="../media/image61.tiff"/><Relationship Id="rId6" Type="http://schemas.openxmlformats.org/officeDocument/2006/relationships/image" Target="../media/image62.tiff"/><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tiff"/><Relationship Id="rId5" Type="http://schemas.openxmlformats.org/officeDocument/2006/relationships/image" Target="../media/image61.tiff"/><Relationship Id="rId6" Type="http://schemas.openxmlformats.org/officeDocument/2006/relationships/image" Target="../media/image63.tif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tiff"/><Relationship Id="rId5" Type="http://schemas.openxmlformats.org/officeDocument/2006/relationships/image" Target="../media/image61.tiff"/><Relationship Id="rId6" Type="http://schemas.openxmlformats.org/officeDocument/2006/relationships/image" Target="../media/image64.tif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5.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1.bin"/><Relationship Id="rId5" Type="http://schemas.openxmlformats.org/officeDocument/2006/relationships/image" Target="../media/image7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2.bin"/><Relationship Id="rId5" Type="http://schemas.openxmlformats.org/officeDocument/2006/relationships/image" Target="../media/image7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oleObject3.bin"/><Relationship Id="rId5" Type="http://schemas.openxmlformats.org/officeDocument/2006/relationships/image" Target="../media/image75.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NRB.jpg"/>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a:stretch/>
        </p:blipFill>
        <p:spPr bwMode="auto">
          <a:xfrm>
            <a:off x="0" y="0"/>
            <a:ext cx="9158534" cy="5644652"/>
          </a:xfrm>
          <a:prstGeom prst="rect">
            <a:avLst/>
          </a:prstGeom>
          <a:noFill/>
          <a:ln w="9525">
            <a:noFill/>
            <a:miter lim="800000"/>
            <a:headEnd/>
            <a:tailEnd/>
          </a:ln>
        </p:spPr>
      </p:pic>
      <p:sp>
        <p:nvSpPr>
          <p:cNvPr id="15363" name="Rectangle 2"/>
          <p:cNvSpPr>
            <a:spLocks noGrp="1" noChangeArrowheads="1"/>
          </p:cNvSpPr>
          <p:nvPr>
            <p:ph type="title"/>
          </p:nvPr>
        </p:nvSpPr>
        <p:spPr>
          <a:xfrm>
            <a:off x="304800" y="838200"/>
            <a:ext cx="8534400" cy="1143000"/>
          </a:xfrm>
        </p:spPr>
        <p:txBody>
          <a:bodyPr>
            <a:noAutofit/>
          </a:bodyPr>
          <a:lstStyle/>
          <a:p>
            <a:pPr algn="l" eaLnBrk="1" hangingPunct="1"/>
            <a:r>
              <a:rPr lang="en-US" sz="4000" dirty="0" smtClean="0">
                <a:solidFill>
                  <a:srgbClr val="262626"/>
                </a:solidFill>
                <a:latin typeface="Arial"/>
                <a:ea typeface="Trebuchet MS" charset="0"/>
                <a:cs typeface="Arial"/>
              </a:rPr>
              <a:t>Clinical features and research opportunities in rheumatoid arthritis</a:t>
            </a:r>
            <a:endParaRPr lang="en-US" sz="4000" i="1" dirty="0" smtClean="0">
              <a:solidFill>
                <a:srgbClr val="262626"/>
              </a:solidFill>
              <a:latin typeface="Arial"/>
              <a:ea typeface="Trebuchet MS" charset="0"/>
              <a:cs typeface="Arial"/>
            </a:endParaRPr>
          </a:p>
        </p:txBody>
      </p:sp>
      <p:sp>
        <p:nvSpPr>
          <p:cNvPr id="15364" name="Line 3"/>
          <p:cNvSpPr>
            <a:spLocks noChangeShapeType="1"/>
          </p:cNvSpPr>
          <p:nvPr/>
        </p:nvSpPr>
        <p:spPr bwMode="auto">
          <a:xfrm>
            <a:off x="415925" y="2246736"/>
            <a:ext cx="8118475" cy="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5365" name="Text Box 4"/>
          <p:cNvSpPr txBox="1">
            <a:spLocks noChangeArrowheads="1"/>
          </p:cNvSpPr>
          <p:nvPr/>
        </p:nvSpPr>
        <p:spPr bwMode="auto">
          <a:xfrm>
            <a:off x="4724400" y="3250049"/>
            <a:ext cx="4114800" cy="1169551"/>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sz="2800" i="1" dirty="0" smtClean="0">
                <a:solidFill>
                  <a:srgbClr val="262626"/>
                </a:solidFill>
                <a:latin typeface="Arial"/>
                <a:cs typeface="Arial"/>
              </a:rPr>
              <a:t>Clinical Immunology</a:t>
            </a:r>
          </a:p>
          <a:p>
            <a:pPr algn="ctr" eaLnBrk="0" hangingPunct="0">
              <a:spcBef>
                <a:spcPct val="50000"/>
              </a:spcBef>
            </a:pPr>
            <a:r>
              <a:rPr lang="en-US" sz="2800" i="1" dirty="0" smtClean="0">
                <a:solidFill>
                  <a:srgbClr val="262626"/>
                </a:solidFill>
                <a:latin typeface="Arial"/>
                <a:cs typeface="Arial"/>
              </a:rPr>
              <a:t>March 26, 2013</a:t>
            </a:r>
            <a:endParaRPr lang="en-US" sz="2800" i="1" dirty="0">
              <a:solidFill>
                <a:srgbClr val="262626"/>
              </a:solidFill>
              <a:latin typeface="Arial"/>
              <a:cs typeface="Arial"/>
            </a:endParaRPr>
          </a:p>
        </p:txBody>
      </p:sp>
      <p:pic>
        <p:nvPicPr>
          <p:cNvPr id="15366" name="Picture 10" descr="bwhLogo"/>
          <p:cNvPicPr>
            <a:picLocks noChangeAspect="1" noChangeArrowheads="1"/>
          </p:cNvPicPr>
          <p:nvPr/>
        </p:nvPicPr>
        <p:blipFill>
          <a:blip r:embed="rId4"/>
          <a:srcRect/>
          <a:stretch>
            <a:fillRect/>
          </a:stretch>
        </p:blipFill>
        <p:spPr bwMode="auto">
          <a:xfrm>
            <a:off x="304800" y="5943600"/>
            <a:ext cx="2830513" cy="685800"/>
          </a:xfrm>
          <a:prstGeom prst="rect">
            <a:avLst/>
          </a:prstGeom>
          <a:noFill/>
          <a:ln w="9525">
            <a:noFill/>
            <a:miter lim="800000"/>
            <a:headEnd/>
            <a:tailEnd/>
          </a:ln>
        </p:spPr>
      </p:pic>
      <p:pic>
        <p:nvPicPr>
          <p:cNvPr id="15367" name="Picture 11" descr="home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88113" y="5976938"/>
            <a:ext cx="2198687" cy="620712"/>
          </a:xfrm>
          <a:prstGeom prst="rect">
            <a:avLst/>
          </a:prstGeom>
          <a:noFill/>
          <a:ln w="9525">
            <a:noFill/>
            <a:miter lim="800000"/>
            <a:headEnd/>
            <a:tailEnd/>
          </a:ln>
        </p:spPr>
      </p:pic>
      <p:pic>
        <p:nvPicPr>
          <p:cNvPr id="15368" name="Picture 8" descr="images.jpeg"/>
          <p:cNvPicPr>
            <a:picLocks noChangeAspect="1"/>
          </p:cNvPicPr>
          <p:nvPr/>
        </p:nvPicPr>
        <p:blipFill>
          <a:blip r:embed="rId6"/>
          <a:srcRect/>
          <a:stretch>
            <a:fillRect/>
          </a:stretch>
        </p:blipFill>
        <p:spPr bwMode="auto">
          <a:xfrm>
            <a:off x="3408363" y="5867400"/>
            <a:ext cx="838200" cy="838200"/>
          </a:xfrm>
          <a:prstGeom prst="rect">
            <a:avLst/>
          </a:prstGeom>
          <a:noFill/>
          <a:ln w="9525">
            <a:noFill/>
            <a:miter lim="800000"/>
            <a:headEnd/>
            <a:tailEnd/>
          </a:ln>
        </p:spPr>
      </p:pic>
      <p:sp>
        <p:nvSpPr>
          <p:cNvPr id="15369" name="TextBox 9"/>
          <p:cNvSpPr txBox="1">
            <a:spLocks noChangeArrowheads="1"/>
          </p:cNvSpPr>
          <p:nvPr/>
        </p:nvSpPr>
        <p:spPr bwMode="auto">
          <a:xfrm>
            <a:off x="4246563" y="5994400"/>
            <a:ext cx="2078037" cy="584200"/>
          </a:xfrm>
          <a:prstGeom prst="rect">
            <a:avLst/>
          </a:prstGeom>
          <a:noFill/>
          <a:ln w="9525">
            <a:noFill/>
            <a:miter lim="800000"/>
            <a:headEnd/>
            <a:tailEnd/>
          </a:ln>
        </p:spPr>
        <p:txBody>
          <a:bodyPr wrap="none">
            <a:prstTxWarp prst="textNoShape">
              <a:avLst/>
            </a:prstTxWarp>
            <a:spAutoFit/>
          </a:bodyPr>
          <a:lstStyle/>
          <a:p>
            <a:pPr eaLnBrk="0" hangingPunct="0"/>
            <a:r>
              <a:rPr lang="en-US" sz="1600">
                <a:solidFill>
                  <a:srgbClr val="595959"/>
                </a:solidFill>
                <a:latin typeface="Baskerville" charset="0"/>
                <a:ea typeface="Baskerville" charset="0"/>
                <a:cs typeface="Baskerville" charset="0"/>
              </a:rPr>
              <a:t>HARVARD</a:t>
            </a:r>
          </a:p>
          <a:p>
            <a:pPr eaLnBrk="0" hangingPunct="0"/>
            <a:r>
              <a:rPr lang="en-US" sz="1600">
                <a:solidFill>
                  <a:srgbClr val="595959"/>
                </a:solidFill>
                <a:latin typeface="Baskerville" charset="0"/>
                <a:ea typeface="Baskerville" charset="0"/>
                <a:cs typeface="Baskerville" charset="0"/>
              </a:rPr>
              <a:t>MEDICAL SCHOOL</a:t>
            </a:r>
          </a:p>
        </p:txBody>
      </p:sp>
      <p:pic>
        <p:nvPicPr>
          <p:cNvPr id="10" name="Picture 9" descr="plengegen.jpg"/>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a:off x="1003896" y="2544840"/>
            <a:ext cx="3239929" cy="2956077"/>
          </a:xfrm>
          <a:prstGeom prst="rect">
            <a:avLst/>
          </a:prstGeom>
          <a:ln>
            <a:solidFill>
              <a:srgbClr val="4F81BD"/>
            </a:solidFill>
          </a:ln>
        </p:spPr>
      </p:pic>
    </p:spTree>
    <p:extLst>
      <p:ext uri="{BB962C8B-B14F-4D97-AF65-F5344CB8AC3E}">
        <p14:creationId xmlns:p14="http://schemas.microsoft.com/office/powerpoint/2010/main" val="1627701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atin typeface="Gill Sans" charset="0"/>
              </a:rPr>
              <a:t>ACR Criteria for Diagnosis</a:t>
            </a:r>
            <a:endParaRPr lang="en-US" sz="3600">
              <a:latin typeface="Gill Sans" charset="0"/>
            </a:endParaRPr>
          </a:p>
        </p:txBody>
      </p:sp>
      <p:sp>
        <p:nvSpPr>
          <p:cNvPr id="36867" name="Rectangle 3"/>
          <p:cNvSpPr>
            <a:spLocks noGrp="1" noChangeArrowheads="1"/>
          </p:cNvSpPr>
          <p:nvPr>
            <p:ph type="body" idx="1"/>
          </p:nvPr>
        </p:nvSpPr>
        <p:spPr/>
        <p:txBody>
          <a:bodyPr/>
          <a:lstStyle/>
          <a:p>
            <a:pPr eaLnBrk="1" hangingPunct="1">
              <a:lnSpc>
                <a:spcPct val="90000"/>
              </a:lnSpc>
              <a:buClr>
                <a:schemeClr val="tx1"/>
              </a:buClr>
              <a:buSzPct val="90000"/>
            </a:pPr>
            <a:r>
              <a:rPr lang="en-US" sz="2800" u="sng">
                <a:latin typeface="Gill Sans" charset="0"/>
              </a:rPr>
              <a:t>Four or more</a:t>
            </a:r>
            <a:r>
              <a:rPr lang="en-US" sz="2800">
                <a:latin typeface="Gill Sans" charset="0"/>
              </a:rPr>
              <a:t> of the following criteria must be present:</a:t>
            </a:r>
            <a:endParaRPr lang="en-US" sz="2400">
              <a:latin typeface="Gill Sans" charset="0"/>
            </a:endParaRPr>
          </a:p>
          <a:p>
            <a:pPr lvl="1" eaLnBrk="1" hangingPunct="1">
              <a:lnSpc>
                <a:spcPct val="90000"/>
              </a:lnSpc>
              <a:buClr>
                <a:schemeClr val="tx1"/>
              </a:buClr>
              <a:buSzPct val="90000"/>
              <a:buFontTx/>
              <a:buChar char="•"/>
            </a:pPr>
            <a:endParaRPr lang="en-US" sz="2400">
              <a:latin typeface="Gill Sans" charset="0"/>
              <a:ea typeface="ＭＳ Ｐゴシック" charset="-128"/>
            </a:endParaRPr>
          </a:p>
          <a:p>
            <a:pPr lvl="1" eaLnBrk="1" hangingPunct="1">
              <a:lnSpc>
                <a:spcPct val="90000"/>
              </a:lnSpc>
              <a:buClr>
                <a:schemeClr val="tx1"/>
              </a:buClr>
              <a:buSzPct val="90000"/>
              <a:buFontTx/>
              <a:buChar char="•"/>
            </a:pPr>
            <a:r>
              <a:rPr lang="en-US" sz="2400">
                <a:latin typeface="Gill Sans" charset="0"/>
                <a:ea typeface="ＭＳ Ｐゴシック" charset="-128"/>
              </a:rPr>
              <a:t>Morning stiffness &gt;1 hour</a:t>
            </a:r>
          </a:p>
          <a:p>
            <a:pPr lvl="1" eaLnBrk="1" hangingPunct="1">
              <a:lnSpc>
                <a:spcPct val="90000"/>
              </a:lnSpc>
              <a:buClr>
                <a:schemeClr val="tx1"/>
              </a:buClr>
              <a:buSzPct val="90000"/>
              <a:buFontTx/>
              <a:buChar char="•"/>
            </a:pPr>
            <a:r>
              <a:rPr lang="en-US" sz="2400">
                <a:latin typeface="Gill Sans" charset="0"/>
                <a:ea typeface="ＭＳ Ｐゴシック" charset="-128"/>
              </a:rPr>
              <a:t>Arthritis of </a:t>
            </a:r>
            <a:r>
              <a:rPr lang="en-US" sz="2400" u="sng">
                <a:latin typeface="Gill Sans" charset="0"/>
                <a:ea typeface="ＭＳ Ｐゴシック" charset="-128"/>
              </a:rPr>
              <a:t>&gt;</a:t>
            </a:r>
            <a:r>
              <a:rPr lang="en-US" sz="2400">
                <a:latin typeface="Gill Sans" charset="0"/>
                <a:ea typeface="ＭＳ Ｐゴシック" charset="-128"/>
              </a:rPr>
              <a:t>3 joint areas</a:t>
            </a:r>
          </a:p>
          <a:p>
            <a:pPr lvl="1" eaLnBrk="1" hangingPunct="1">
              <a:lnSpc>
                <a:spcPct val="90000"/>
              </a:lnSpc>
              <a:buClr>
                <a:schemeClr val="tx1"/>
              </a:buClr>
              <a:buSzPct val="90000"/>
              <a:buFontTx/>
              <a:buChar char="•"/>
            </a:pPr>
            <a:r>
              <a:rPr lang="en-US" sz="2400">
                <a:latin typeface="Gill Sans" charset="0"/>
                <a:ea typeface="ＭＳ Ｐゴシック" charset="-128"/>
              </a:rPr>
              <a:t>Arthritis of hand joints (MCPs, PIPs, wrists)</a:t>
            </a:r>
          </a:p>
          <a:p>
            <a:pPr lvl="1" eaLnBrk="1" hangingPunct="1">
              <a:lnSpc>
                <a:spcPct val="90000"/>
              </a:lnSpc>
              <a:buClr>
                <a:schemeClr val="tx1"/>
              </a:buClr>
              <a:buSzPct val="90000"/>
              <a:buFontTx/>
              <a:buChar char="•"/>
            </a:pPr>
            <a:r>
              <a:rPr lang="en-US" sz="2400">
                <a:latin typeface="Gill Sans" charset="0"/>
                <a:ea typeface="ＭＳ Ｐゴシック" charset="-128"/>
              </a:rPr>
              <a:t>Symmetric swelling (arthritis)</a:t>
            </a:r>
          </a:p>
          <a:p>
            <a:pPr lvl="1" eaLnBrk="1" hangingPunct="1">
              <a:lnSpc>
                <a:spcPct val="90000"/>
              </a:lnSpc>
              <a:buClr>
                <a:schemeClr val="tx1"/>
              </a:buClr>
              <a:buSzPct val="90000"/>
              <a:buFontTx/>
              <a:buChar char="•"/>
            </a:pPr>
            <a:endParaRPr lang="en-US" sz="2400">
              <a:latin typeface="Gill Sans" charset="0"/>
              <a:ea typeface="ＭＳ Ｐゴシック" charset="-128"/>
            </a:endParaRPr>
          </a:p>
          <a:p>
            <a:pPr lvl="1" eaLnBrk="1" hangingPunct="1">
              <a:lnSpc>
                <a:spcPct val="90000"/>
              </a:lnSpc>
              <a:buClr>
                <a:schemeClr val="tx1"/>
              </a:buClr>
              <a:buSzPct val="90000"/>
              <a:buFontTx/>
              <a:buChar char="•"/>
            </a:pPr>
            <a:r>
              <a:rPr lang="en-US" sz="2400">
                <a:latin typeface="Gill Sans" charset="0"/>
                <a:ea typeface="ＭＳ Ｐゴシック" charset="-128"/>
              </a:rPr>
              <a:t>Serum rheumatoid factor</a:t>
            </a:r>
          </a:p>
          <a:p>
            <a:pPr lvl="1" eaLnBrk="1" hangingPunct="1">
              <a:lnSpc>
                <a:spcPct val="90000"/>
              </a:lnSpc>
              <a:buClr>
                <a:schemeClr val="tx1"/>
              </a:buClr>
              <a:buSzPct val="90000"/>
              <a:buFontTx/>
              <a:buChar char="•"/>
            </a:pPr>
            <a:r>
              <a:rPr lang="en-US" sz="2400">
                <a:latin typeface="Gill Sans" charset="0"/>
                <a:ea typeface="ＭＳ Ｐゴシック" charset="-128"/>
              </a:rPr>
              <a:t>Rheumatoid nodules</a:t>
            </a:r>
          </a:p>
          <a:p>
            <a:pPr lvl="1" eaLnBrk="1" hangingPunct="1">
              <a:lnSpc>
                <a:spcPct val="90000"/>
              </a:lnSpc>
              <a:buClr>
                <a:schemeClr val="tx1"/>
              </a:buClr>
              <a:buSzPct val="90000"/>
              <a:buFontTx/>
              <a:buChar char="•"/>
            </a:pPr>
            <a:r>
              <a:rPr lang="en-US" sz="2400">
                <a:latin typeface="Gill Sans" charset="0"/>
                <a:ea typeface="ＭＳ Ｐゴシック" charset="-128"/>
              </a:rPr>
              <a:t>Radiographic changes</a:t>
            </a:r>
            <a:endParaRPr lang="en-US" sz="2400">
              <a:ea typeface="ＭＳ Ｐゴシック" charset="-128"/>
            </a:endParaRPr>
          </a:p>
        </p:txBody>
      </p:sp>
      <p:sp>
        <p:nvSpPr>
          <p:cNvPr id="36868"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8197" name="Text Box 5"/>
          <p:cNvSpPr txBox="1">
            <a:spLocks noChangeArrowheads="1"/>
          </p:cNvSpPr>
          <p:nvPr/>
        </p:nvSpPr>
        <p:spPr bwMode="auto">
          <a:xfrm>
            <a:off x="5394325" y="5775325"/>
            <a:ext cx="3292475" cy="711200"/>
          </a:xfrm>
          <a:prstGeom prst="rect">
            <a:avLst/>
          </a:prstGeom>
          <a:solidFill>
            <a:srgbClr val="F6FF9B"/>
          </a:solidFill>
          <a:ln w="9525">
            <a:solidFill>
              <a:schemeClr val="tx1"/>
            </a:solidFill>
            <a:miter lim="800000"/>
            <a:headEnd/>
            <a:tailEnd/>
          </a:ln>
        </p:spPr>
        <p:txBody>
          <a:bodyPr>
            <a:prstTxWarp prst="textNoShape">
              <a:avLst/>
            </a:prstTxWarp>
            <a:spAutoFit/>
          </a:bodyPr>
          <a:lstStyle/>
          <a:p>
            <a:r>
              <a:rPr lang="en-US" sz="2000" i="1">
                <a:latin typeface="Gill Sans" charset="0"/>
              </a:rPr>
              <a:t>First four criteria must be present for 6 weeks or more</a:t>
            </a:r>
            <a:endParaRPr lang="en-US" sz="2800" i="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Gill Sans" charset="0"/>
              </a:rPr>
              <a:t>Overview</a:t>
            </a:r>
            <a:endParaRPr lang="en-US" sz="3600"/>
          </a:p>
        </p:txBody>
      </p:sp>
      <p:sp>
        <p:nvSpPr>
          <p:cNvPr id="40963" name="Rectangle 3"/>
          <p:cNvSpPr>
            <a:spLocks noGrp="1" noChangeArrowheads="1"/>
          </p:cNvSpPr>
          <p:nvPr>
            <p:ph type="body" idx="1"/>
          </p:nvPr>
        </p:nvSpPr>
        <p:spPr>
          <a:xfrm>
            <a:off x="457200" y="1570038"/>
            <a:ext cx="8229600" cy="4525962"/>
          </a:xfrm>
        </p:spPr>
        <p:txBody>
          <a:bodyPr/>
          <a:lstStyle/>
          <a:p>
            <a:pPr eaLnBrk="1" hangingPunct="1">
              <a:lnSpc>
                <a:spcPct val="90000"/>
              </a:lnSpc>
              <a:buClr>
                <a:schemeClr val="tx1"/>
              </a:buClr>
              <a:buSzPct val="90000"/>
            </a:pPr>
            <a:r>
              <a:rPr lang="en-US" dirty="0" smtClean="0">
                <a:solidFill>
                  <a:schemeClr val="bg2"/>
                </a:solidFill>
                <a:latin typeface="Gill Sans" charset="0"/>
              </a:rPr>
              <a:t>Clinical characteristics and pathophysiology</a:t>
            </a:r>
          </a:p>
          <a:p>
            <a:pPr eaLnBrk="1" hangingPunct="1">
              <a:lnSpc>
                <a:spcPct val="90000"/>
              </a:lnSpc>
              <a:buClr>
                <a:schemeClr val="tx1"/>
              </a:buClr>
              <a:buSzPct val="90000"/>
              <a:buFontTx/>
              <a:buNone/>
            </a:pPr>
            <a:endParaRPr lang="en-US" dirty="0" smtClean="0">
              <a:latin typeface="Gill Sans" charset="0"/>
            </a:endParaRPr>
          </a:p>
          <a:p>
            <a:pPr eaLnBrk="1" hangingPunct="1">
              <a:lnSpc>
                <a:spcPct val="90000"/>
              </a:lnSpc>
              <a:buClr>
                <a:schemeClr val="tx1"/>
              </a:buClr>
              <a:buSzPct val="90000"/>
            </a:pPr>
            <a:r>
              <a:rPr lang="en-US" dirty="0" smtClean="0">
                <a:latin typeface="Gill Sans" charset="0"/>
              </a:rPr>
              <a:t>Differential diagnosis</a:t>
            </a:r>
          </a:p>
          <a:p>
            <a:pPr eaLnBrk="1" hangingPunct="1">
              <a:lnSpc>
                <a:spcPct val="90000"/>
              </a:lnSpc>
              <a:buClr>
                <a:schemeClr val="tx1"/>
              </a:buClr>
              <a:buSzPct val="90000"/>
            </a:pPr>
            <a:endParaRPr lang="en-US" dirty="0" smtClean="0">
              <a:latin typeface="Gill Sans" charset="0"/>
            </a:endParaRPr>
          </a:p>
          <a:p>
            <a:pPr eaLnBrk="1" hangingPunct="1">
              <a:lnSpc>
                <a:spcPct val="90000"/>
              </a:lnSpc>
              <a:buClr>
                <a:schemeClr val="tx1"/>
              </a:buClr>
              <a:buSzPct val="90000"/>
            </a:pPr>
            <a:r>
              <a:rPr lang="en-US" dirty="0" smtClean="0">
                <a:solidFill>
                  <a:schemeClr val="bg2"/>
                </a:solidFill>
                <a:latin typeface="Gill Sans" charset="0"/>
              </a:rPr>
              <a:t>Exam and laboratory studies</a:t>
            </a:r>
          </a:p>
          <a:p>
            <a:pPr eaLnBrk="1" hangingPunct="1">
              <a:lnSpc>
                <a:spcPct val="90000"/>
              </a:lnSpc>
              <a:buClr>
                <a:schemeClr val="tx1"/>
              </a:buClr>
              <a:buSzPct val="90000"/>
            </a:pPr>
            <a:endParaRPr lang="en-US" dirty="0" smtClean="0">
              <a:solidFill>
                <a:schemeClr val="bg2"/>
              </a:solidFill>
              <a:latin typeface="Gill Sans" charset="0"/>
            </a:endParaRPr>
          </a:p>
          <a:p>
            <a:pPr eaLnBrk="1" hangingPunct="1">
              <a:lnSpc>
                <a:spcPct val="90000"/>
              </a:lnSpc>
              <a:buClr>
                <a:schemeClr val="tx1"/>
              </a:buClr>
              <a:buSzPct val="90000"/>
            </a:pPr>
            <a:r>
              <a:rPr lang="en-US" dirty="0" smtClean="0">
                <a:solidFill>
                  <a:schemeClr val="bg2"/>
                </a:solidFill>
                <a:latin typeface="Gill Sans" charset="0"/>
              </a:rPr>
              <a:t>Treatment strategy</a:t>
            </a:r>
          </a:p>
          <a:p>
            <a:pPr eaLnBrk="1" hangingPunct="1">
              <a:lnSpc>
                <a:spcPct val="90000"/>
              </a:lnSpc>
              <a:buClr>
                <a:schemeClr val="tx1"/>
              </a:buClr>
              <a:buSzPct val="90000"/>
            </a:pPr>
            <a:endParaRPr lang="en-US" dirty="0" smtClean="0">
              <a:solidFill>
                <a:schemeClr val="bg2"/>
              </a:solidFill>
              <a:latin typeface="Gill Sans" charset="0"/>
            </a:endParaRPr>
          </a:p>
          <a:p>
            <a:pPr eaLnBrk="1" hangingPunct="1">
              <a:lnSpc>
                <a:spcPct val="90000"/>
              </a:lnSpc>
              <a:buClr>
                <a:schemeClr val="tx1"/>
              </a:buClr>
              <a:buSzPct val="90000"/>
            </a:pPr>
            <a:r>
              <a:rPr lang="en-US" dirty="0">
                <a:solidFill>
                  <a:schemeClr val="bg2"/>
                </a:solidFill>
                <a:latin typeface="Gill Sans" charset="0"/>
              </a:rPr>
              <a:t>Research opportunities</a:t>
            </a:r>
          </a:p>
        </p:txBody>
      </p:sp>
      <p:sp>
        <p:nvSpPr>
          <p:cNvPr id="40964"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Gill Sans" charset="0"/>
              </a:rPr>
              <a:t>Differential Diagnosis</a:t>
            </a:r>
          </a:p>
        </p:txBody>
      </p:sp>
      <p:sp>
        <p:nvSpPr>
          <p:cNvPr id="43011" name="Rectangle 3"/>
          <p:cNvSpPr>
            <a:spLocks noGrp="1" noChangeArrowheads="1"/>
          </p:cNvSpPr>
          <p:nvPr>
            <p:ph type="body" sz="half" idx="1"/>
          </p:nvPr>
        </p:nvSpPr>
        <p:spPr/>
        <p:txBody>
          <a:bodyPr/>
          <a:lstStyle/>
          <a:p>
            <a:pPr eaLnBrk="1" hangingPunct="1">
              <a:lnSpc>
                <a:spcPct val="90000"/>
              </a:lnSpc>
            </a:pPr>
            <a:r>
              <a:rPr lang="en-US" sz="2400" b="1">
                <a:latin typeface="Gill Sans" charset="0"/>
              </a:rPr>
              <a:t>Rheumatoid Arthritis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Psoriatic Arthritis</a:t>
            </a:r>
          </a:p>
          <a:p>
            <a:pPr eaLnBrk="1" hangingPunct="1">
              <a:lnSpc>
                <a:spcPct val="90000"/>
              </a:lnSpc>
            </a:pPr>
            <a:r>
              <a:rPr lang="en-US" sz="2400">
                <a:latin typeface="Gill Sans" charset="0"/>
              </a:rPr>
              <a:t>Inflammatory bowel disease</a:t>
            </a:r>
          </a:p>
          <a:p>
            <a:pPr eaLnBrk="1" hangingPunct="1">
              <a:lnSpc>
                <a:spcPct val="90000"/>
              </a:lnSpc>
            </a:pPr>
            <a:r>
              <a:rPr lang="en-US" sz="2400">
                <a:latin typeface="Gill Sans" charset="0"/>
              </a:rPr>
              <a:t>Ankylosing spondylitis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Crystal – </a:t>
            </a:r>
            <a:r>
              <a:rPr lang="en-US" sz="2400" i="1">
                <a:latin typeface="Gill Sans" charset="0"/>
              </a:rPr>
              <a:t>Gout, Pseudogout</a:t>
            </a:r>
            <a:endParaRPr lang="en-US" sz="2400">
              <a:latin typeface="Gill Sans" charset="0"/>
            </a:endParaRP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SLE, Vasculitis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PMR-GCA</a:t>
            </a:r>
          </a:p>
          <a:p>
            <a:pPr eaLnBrk="1" hangingPunct="1">
              <a:lnSpc>
                <a:spcPct val="90000"/>
              </a:lnSpc>
            </a:pPr>
            <a:endParaRPr lang="en-US" sz="2400">
              <a:latin typeface="Gill Sans" charset="0"/>
            </a:endParaRPr>
          </a:p>
          <a:p>
            <a:pPr eaLnBrk="1" hangingPunct="1">
              <a:lnSpc>
                <a:spcPct val="90000"/>
              </a:lnSpc>
              <a:buFontTx/>
              <a:buNone/>
            </a:pPr>
            <a:r>
              <a:rPr lang="en-US" sz="2400">
                <a:latin typeface="Gill Sans" charset="0"/>
              </a:rPr>
              <a:t>	</a:t>
            </a:r>
          </a:p>
          <a:p>
            <a:pPr eaLnBrk="1" hangingPunct="1">
              <a:lnSpc>
                <a:spcPct val="90000"/>
              </a:lnSpc>
              <a:buFontTx/>
              <a:buNone/>
            </a:pPr>
            <a:endParaRPr lang="en-US" sz="2400">
              <a:latin typeface="Gill Sans" charset="0"/>
            </a:endParaRPr>
          </a:p>
        </p:txBody>
      </p:sp>
      <p:sp>
        <p:nvSpPr>
          <p:cNvPr id="43012"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43013" name="Rectangle 7"/>
          <p:cNvSpPr>
            <a:spLocks noGrp="1" noChangeArrowheads="1"/>
          </p:cNvSpPr>
          <p:nvPr>
            <p:ph type="body" sz="half" idx="2"/>
          </p:nvPr>
        </p:nvSpPr>
        <p:spPr/>
        <p:txBody>
          <a:bodyPr/>
          <a:lstStyle/>
          <a:p>
            <a:pPr eaLnBrk="1" hangingPunct="1">
              <a:lnSpc>
                <a:spcPct val="90000"/>
              </a:lnSpc>
            </a:pPr>
            <a:r>
              <a:rPr lang="en-US" sz="2400">
                <a:latin typeface="Gill Sans" charset="0"/>
              </a:rPr>
              <a:t>Any “immune complex” illness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Paraneoplastic syndrome</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Viral – </a:t>
            </a:r>
            <a:r>
              <a:rPr lang="en-US" sz="2400" i="1">
                <a:latin typeface="Gill Sans" charset="0"/>
              </a:rPr>
              <a:t>Parvovirus, HepBSAg, HCV, Rubella</a:t>
            </a:r>
            <a:endParaRPr lang="en-US" sz="2400">
              <a:latin typeface="Gill Sans" charset="0"/>
            </a:endParaRP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Bacterial – </a:t>
            </a:r>
            <a:r>
              <a:rPr lang="en-US" sz="2400" i="1">
                <a:latin typeface="Gill Sans" charset="0"/>
              </a:rPr>
              <a:t>Lyme, GC, chlamydia</a:t>
            </a:r>
          </a:p>
          <a:p>
            <a:pPr eaLnBrk="1" hangingPunct="1">
              <a:lnSpc>
                <a:spcPct val="90000"/>
              </a:lnSpc>
            </a:pPr>
            <a:endParaRPr lang="en-US" sz="2400" i="1">
              <a:latin typeface="Gill Sans" charset="0"/>
            </a:endParaRPr>
          </a:p>
          <a:p>
            <a:pPr eaLnBrk="1" hangingPunct="1">
              <a:lnSpc>
                <a:spcPct val="90000"/>
              </a:lnSpc>
            </a:pPr>
            <a:r>
              <a:rPr lang="en-US" sz="2400" b="1">
                <a:latin typeface="Gill Sans" charset="0"/>
              </a:rPr>
              <a:t>Osteoarthritis, bursitis, tendonitis</a:t>
            </a:r>
            <a:endParaRPr lang="en-US" sz="2400" i="1">
              <a:latin typeface="Gill Sans"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atin typeface="Gill Sans" charset="0"/>
              </a:rPr>
              <a:t>Conceptual organization</a:t>
            </a:r>
          </a:p>
        </p:txBody>
      </p:sp>
      <p:sp>
        <p:nvSpPr>
          <p:cNvPr id="45059" name="Rectangle 3"/>
          <p:cNvSpPr>
            <a:spLocks noGrp="1" noChangeArrowheads="1"/>
          </p:cNvSpPr>
          <p:nvPr>
            <p:ph type="body" idx="1"/>
          </p:nvPr>
        </p:nvSpPr>
        <p:spPr/>
        <p:txBody>
          <a:bodyPr/>
          <a:lstStyle/>
          <a:p>
            <a:pPr eaLnBrk="1" hangingPunct="1">
              <a:lnSpc>
                <a:spcPct val="90000"/>
              </a:lnSpc>
            </a:pPr>
            <a:r>
              <a:rPr lang="en-US" sz="2800" i="1">
                <a:latin typeface="Gill Sans" charset="0"/>
              </a:rPr>
              <a:t>Inflammatory</a:t>
            </a:r>
            <a:r>
              <a:rPr lang="en-US" sz="2800">
                <a:latin typeface="Gill Sans" charset="0"/>
              </a:rPr>
              <a:t> vs. </a:t>
            </a:r>
            <a:r>
              <a:rPr lang="en-US" sz="2800" i="1">
                <a:latin typeface="Gill Sans" charset="0"/>
              </a:rPr>
              <a:t>non-inflammatory</a:t>
            </a:r>
          </a:p>
          <a:p>
            <a:pPr lvl="1" eaLnBrk="1" hangingPunct="1">
              <a:lnSpc>
                <a:spcPct val="90000"/>
              </a:lnSpc>
            </a:pPr>
            <a:r>
              <a:rPr lang="en-US" sz="2400">
                <a:latin typeface="Gill Sans" charset="0"/>
                <a:ea typeface="ＭＳ Ｐゴシック" charset="-128"/>
              </a:rPr>
              <a:t>synovitis vs structural</a:t>
            </a:r>
          </a:p>
          <a:p>
            <a:pPr eaLnBrk="1" hangingPunct="1">
              <a:lnSpc>
                <a:spcPct val="90000"/>
              </a:lnSpc>
              <a:buFontTx/>
              <a:buNone/>
            </a:pPr>
            <a:endParaRPr lang="en-US" sz="2800">
              <a:latin typeface="Gill Sans" charset="0"/>
            </a:endParaRPr>
          </a:p>
          <a:p>
            <a:pPr eaLnBrk="1" hangingPunct="1">
              <a:lnSpc>
                <a:spcPct val="90000"/>
              </a:lnSpc>
            </a:pPr>
            <a:r>
              <a:rPr lang="en-US" sz="2800" i="1">
                <a:latin typeface="Gill Sans" charset="0"/>
              </a:rPr>
              <a:t>Articular</a:t>
            </a:r>
            <a:r>
              <a:rPr lang="en-US" sz="2800">
                <a:latin typeface="Gill Sans" charset="0"/>
              </a:rPr>
              <a:t> vs. </a:t>
            </a:r>
            <a:r>
              <a:rPr lang="en-US" sz="2800" i="1">
                <a:latin typeface="Gill Sans" charset="0"/>
              </a:rPr>
              <a:t>non-articular</a:t>
            </a:r>
            <a:endParaRPr lang="en-US" sz="2800">
              <a:latin typeface="Gill Sans" charset="0"/>
            </a:endParaRPr>
          </a:p>
          <a:p>
            <a:pPr eaLnBrk="1" hangingPunct="1">
              <a:lnSpc>
                <a:spcPct val="90000"/>
              </a:lnSpc>
              <a:buFontTx/>
              <a:buNone/>
            </a:pPr>
            <a:endParaRPr lang="en-US" sz="2800">
              <a:latin typeface="Gill Sans" charset="0"/>
            </a:endParaRPr>
          </a:p>
          <a:p>
            <a:pPr eaLnBrk="1" hangingPunct="1">
              <a:lnSpc>
                <a:spcPct val="90000"/>
              </a:lnSpc>
            </a:pPr>
            <a:r>
              <a:rPr lang="en-US" sz="2800" i="1">
                <a:latin typeface="Gill Sans" charset="0"/>
              </a:rPr>
              <a:t>Systemic</a:t>
            </a:r>
            <a:r>
              <a:rPr lang="en-US" sz="2800">
                <a:latin typeface="Gill Sans" charset="0"/>
              </a:rPr>
              <a:t> vs. </a:t>
            </a:r>
            <a:r>
              <a:rPr lang="en-US" sz="2800" i="1">
                <a:latin typeface="Gill Sans" charset="0"/>
              </a:rPr>
              <a:t>regional</a:t>
            </a:r>
          </a:p>
          <a:p>
            <a:pPr eaLnBrk="1" hangingPunct="1">
              <a:lnSpc>
                <a:spcPct val="90000"/>
              </a:lnSpc>
            </a:pPr>
            <a:endParaRPr lang="en-US" sz="2800" i="1">
              <a:latin typeface="Gill Sans" charset="0"/>
            </a:endParaRPr>
          </a:p>
          <a:p>
            <a:pPr eaLnBrk="1" hangingPunct="1">
              <a:lnSpc>
                <a:spcPct val="90000"/>
              </a:lnSpc>
            </a:pPr>
            <a:r>
              <a:rPr lang="en-US" sz="2800" i="1">
                <a:latin typeface="Gill Sans" charset="0"/>
              </a:rPr>
              <a:t>Polyarticular </a:t>
            </a:r>
            <a:r>
              <a:rPr lang="en-US" sz="2800">
                <a:latin typeface="Gill Sans" charset="0"/>
              </a:rPr>
              <a:t>vs.</a:t>
            </a:r>
            <a:r>
              <a:rPr lang="en-US" sz="2800" i="1">
                <a:latin typeface="Gill Sans" charset="0"/>
              </a:rPr>
              <a:t> monarticula</a:t>
            </a:r>
            <a:r>
              <a:rPr lang="en-US" sz="2800">
                <a:latin typeface="Gill Sans" charset="0"/>
              </a:rPr>
              <a:t>r</a:t>
            </a:r>
          </a:p>
          <a:p>
            <a:pPr eaLnBrk="1" hangingPunct="1">
              <a:lnSpc>
                <a:spcPct val="90000"/>
              </a:lnSpc>
            </a:pPr>
            <a:endParaRPr lang="en-US" sz="2800">
              <a:latin typeface="Gill Sans" charset="0"/>
            </a:endParaRPr>
          </a:p>
          <a:p>
            <a:pPr eaLnBrk="1" hangingPunct="1">
              <a:lnSpc>
                <a:spcPct val="90000"/>
              </a:lnSpc>
            </a:pPr>
            <a:r>
              <a:rPr lang="en-US" sz="2800" i="1">
                <a:latin typeface="Gill Sans" charset="0"/>
              </a:rPr>
              <a:t>Extra-articular manifestations</a:t>
            </a:r>
            <a:endParaRPr lang="en-US" sz="2800">
              <a:latin typeface="Gill Sans" charset="0"/>
            </a:endParaRPr>
          </a:p>
          <a:p>
            <a:pPr eaLnBrk="1" hangingPunct="1">
              <a:lnSpc>
                <a:spcPct val="90000"/>
              </a:lnSpc>
              <a:buFontTx/>
              <a:buNone/>
            </a:pPr>
            <a:r>
              <a:rPr lang="en-US" sz="2800">
                <a:latin typeface="Gill Sans" charset="0"/>
              </a:rPr>
              <a:t>	</a:t>
            </a:r>
          </a:p>
          <a:p>
            <a:pPr eaLnBrk="1" hangingPunct="1">
              <a:lnSpc>
                <a:spcPct val="90000"/>
              </a:lnSpc>
              <a:buFontTx/>
              <a:buNone/>
            </a:pPr>
            <a:endParaRPr lang="en-US" sz="2800">
              <a:latin typeface="Gill Sans" charset="0"/>
            </a:endParaRPr>
          </a:p>
        </p:txBody>
      </p:sp>
      <p:sp>
        <p:nvSpPr>
          <p:cNvPr id="45060"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pic>
        <p:nvPicPr>
          <p:cNvPr id="45061" name="Picture 5" descr="joint_img"/>
          <p:cNvPicPr>
            <a:picLocks noChangeAspect="1" noChangeArrowheads="1"/>
          </p:cNvPicPr>
          <p:nvPr/>
        </p:nvPicPr>
        <p:blipFill>
          <a:blip r:embed="rId3"/>
          <a:srcRect/>
          <a:stretch>
            <a:fillRect/>
          </a:stretch>
        </p:blipFill>
        <p:spPr bwMode="auto">
          <a:xfrm>
            <a:off x="5181600" y="2438400"/>
            <a:ext cx="3290888" cy="2433638"/>
          </a:xfrm>
          <a:prstGeom prst="rect">
            <a:avLst/>
          </a:prstGeom>
          <a:noFill/>
          <a:ln w="9525">
            <a:noFill/>
            <a:miter lim="800000"/>
            <a:headEnd/>
            <a:tailEnd/>
          </a:ln>
        </p:spPr>
      </p:pic>
      <p:sp>
        <p:nvSpPr>
          <p:cNvPr id="25606" name="Text Box 6"/>
          <p:cNvSpPr txBox="1">
            <a:spLocks noChangeArrowheads="1"/>
          </p:cNvSpPr>
          <p:nvPr/>
        </p:nvSpPr>
        <p:spPr bwMode="auto">
          <a:xfrm>
            <a:off x="5638800" y="5257800"/>
            <a:ext cx="2971800" cy="1320800"/>
          </a:xfrm>
          <a:prstGeom prst="rect">
            <a:avLst/>
          </a:prstGeom>
          <a:noFill/>
          <a:ln w="9525">
            <a:solidFill>
              <a:schemeClr val="accent2"/>
            </a:solidFill>
            <a:miter lim="800000"/>
            <a:headEnd/>
            <a:tailEnd/>
          </a:ln>
        </p:spPr>
        <p:txBody>
          <a:bodyPr>
            <a:prstTxWarp prst="textNoShape">
              <a:avLst/>
            </a:prstTxWarp>
            <a:spAutoFit/>
          </a:bodyPr>
          <a:lstStyle/>
          <a:p>
            <a:r>
              <a:rPr lang="en-US" sz="2000" u="sng">
                <a:latin typeface="Gill Sans" charset="0"/>
              </a:rPr>
              <a:t>Note</a:t>
            </a:r>
            <a:r>
              <a:rPr lang="en-US" sz="2000">
                <a:latin typeface="Gill Sans" charset="0"/>
              </a:rPr>
              <a:t>: Older patients need more careful history and physical exam-labs often confusing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atin typeface="Gill Sans" charset="0"/>
              </a:rPr>
              <a:t>Pertinent historical features</a:t>
            </a:r>
          </a:p>
        </p:txBody>
      </p:sp>
      <p:sp>
        <p:nvSpPr>
          <p:cNvPr id="47107" name="Rectangle 3"/>
          <p:cNvSpPr>
            <a:spLocks noGrp="1" noChangeArrowheads="1"/>
          </p:cNvSpPr>
          <p:nvPr>
            <p:ph type="body" idx="1"/>
          </p:nvPr>
        </p:nvSpPr>
        <p:spPr/>
        <p:txBody>
          <a:bodyPr/>
          <a:lstStyle/>
          <a:p>
            <a:pPr eaLnBrk="1" hangingPunct="1">
              <a:lnSpc>
                <a:spcPct val="90000"/>
              </a:lnSpc>
            </a:pPr>
            <a:r>
              <a:rPr lang="en-US" sz="2400">
                <a:latin typeface="Gill Sans" charset="0"/>
              </a:rPr>
              <a:t>Duration</a:t>
            </a:r>
          </a:p>
          <a:p>
            <a:pPr lvl="1" eaLnBrk="1" hangingPunct="1">
              <a:lnSpc>
                <a:spcPct val="90000"/>
              </a:lnSpc>
            </a:pPr>
            <a:r>
              <a:rPr lang="en-US" sz="2400" i="1">
                <a:latin typeface="Gill Sans" charset="0"/>
                <a:ea typeface="ＭＳ Ｐゴシック" charset="-128"/>
              </a:rPr>
              <a:t>acute vs chronic</a:t>
            </a:r>
          </a:p>
          <a:p>
            <a:pPr lvl="1" eaLnBrk="1" hangingPunct="1">
              <a:lnSpc>
                <a:spcPct val="90000"/>
              </a:lnSpc>
            </a:pPr>
            <a:r>
              <a:rPr lang="en-US" sz="2400" i="1">
                <a:latin typeface="Gill Sans" charset="0"/>
                <a:ea typeface="ＭＳ Ｐゴシック" charset="-128"/>
              </a:rPr>
              <a:t>gradual vs abrupt onset</a:t>
            </a:r>
          </a:p>
          <a:p>
            <a:pPr lvl="1" eaLnBrk="1" hangingPunct="1">
              <a:lnSpc>
                <a:spcPct val="90000"/>
              </a:lnSpc>
            </a:pPr>
            <a:endParaRPr lang="en-US" sz="2400">
              <a:latin typeface="Gill Sans" charset="0"/>
              <a:ea typeface="ＭＳ Ｐゴシック" charset="-128"/>
            </a:endParaRPr>
          </a:p>
          <a:p>
            <a:pPr eaLnBrk="1" hangingPunct="1">
              <a:lnSpc>
                <a:spcPct val="90000"/>
              </a:lnSpc>
            </a:pPr>
            <a:r>
              <a:rPr lang="en-US" sz="2400">
                <a:latin typeface="Gill Sans" charset="0"/>
              </a:rPr>
              <a:t>Pattern</a:t>
            </a:r>
          </a:p>
          <a:p>
            <a:pPr lvl="1" eaLnBrk="1" hangingPunct="1">
              <a:lnSpc>
                <a:spcPct val="90000"/>
              </a:lnSpc>
            </a:pPr>
            <a:r>
              <a:rPr lang="en-US" sz="2400" i="1">
                <a:latin typeface="Gill Sans" charset="0"/>
                <a:ea typeface="ＭＳ Ｐゴシック" charset="-128"/>
              </a:rPr>
              <a:t>symmetrical vs asymetrical</a:t>
            </a:r>
          </a:p>
          <a:p>
            <a:pPr lvl="1" eaLnBrk="1" hangingPunct="1">
              <a:lnSpc>
                <a:spcPct val="90000"/>
              </a:lnSpc>
            </a:pPr>
            <a:r>
              <a:rPr lang="en-US" sz="2400" i="1">
                <a:latin typeface="Gill Sans" charset="0"/>
                <a:ea typeface="ＭＳ Ｐゴシック" charset="-128"/>
              </a:rPr>
              <a:t>large vs small joints</a:t>
            </a:r>
          </a:p>
          <a:p>
            <a:pPr lvl="1" eaLnBrk="1" hangingPunct="1">
              <a:lnSpc>
                <a:spcPct val="90000"/>
              </a:lnSpc>
            </a:pPr>
            <a:r>
              <a:rPr lang="en-US" sz="2400" i="1">
                <a:latin typeface="Gill Sans" charset="0"/>
                <a:ea typeface="ＭＳ Ｐゴシック" charset="-128"/>
              </a:rPr>
              <a:t>morning stiffness</a:t>
            </a:r>
          </a:p>
          <a:p>
            <a:pPr lvl="1" eaLnBrk="1" hangingPunct="1">
              <a:lnSpc>
                <a:spcPct val="90000"/>
              </a:lnSpc>
            </a:pPr>
            <a:r>
              <a:rPr lang="en-US" sz="2400" i="1">
                <a:latin typeface="Gill Sans" charset="0"/>
                <a:ea typeface="ＭＳ Ｐゴシック" charset="-128"/>
              </a:rPr>
              <a:t>effect of activity</a:t>
            </a:r>
          </a:p>
          <a:p>
            <a:pPr lvl="1" eaLnBrk="1" hangingPunct="1">
              <a:lnSpc>
                <a:spcPct val="90000"/>
              </a:lnSpc>
            </a:pPr>
            <a:endParaRPr lang="en-US" sz="2400">
              <a:latin typeface="Gill Sans" charset="0"/>
              <a:ea typeface="ＭＳ Ｐゴシック" charset="-128"/>
            </a:endParaRPr>
          </a:p>
          <a:p>
            <a:pPr eaLnBrk="1" hangingPunct="1">
              <a:lnSpc>
                <a:spcPct val="90000"/>
              </a:lnSpc>
            </a:pPr>
            <a:r>
              <a:rPr lang="en-US" sz="2400">
                <a:latin typeface="Gill Sans" charset="0"/>
              </a:rPr>
              <a:t>Joint distribution</a:t>
            </a:r>
          </a:p>
          <a:p>
            <a:pPr lvl="1" eaLnBrk="1" hangingPunct="1">
              <a:lnSpc>
                <a:spcPct val="90000"/>
              </a:lnSpc>
            </a:pPr>
            <a:r>
              <a:rPr lang="en-US" sz="2400" i="1">
                <a:latin typeface="Gill Sans" charset="0"/>
                <a:ea typeface="ＭＳ Ｐゴシック" charset="-128"/>
              </a:rPr>
              <a:t>DIP vs PIP/MCP</a:t>
            </a:r>
            <a:endParaRPr lang="en-US" sz="2000">
              <a:latin typeface="Gill Sans" charset="0"/>
              <a:ea typeface="ＭＳ Ｐゴシック" charset="-128"/>
            </a:endParaRPr>
          </a:p>
          <a:p>
            <a:pPr lvl="1" eaLnBrk="1" hangingPunct="1">
              <a:lnSpc>
                <a:spcPct val="90000"/>
              </a:lnSpc>
            </a:pPr>
            <a:endParaRPr lang="en-US" sz="2400" i="1">
              <a:latin typeface="Gill Sans" charset="0"/>
              <a:ea typeface="ＭＳ Ｐゴシック" charset="-128"/>
            </a:endParaRPr>
          </a:p>
        </p:txBody>
      </p:sp>
      <p:sp>
        <p:nvSpPr>
          <p:cNvPr id="47108"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pic>
        <p:nvPicPr>
          <p:cNvPr id="47109" name="Picture 7" descr="r7_rheumatoidarthritis"/>
          <p:cNvPicPr>
            <a:picLocks noChangeAspect="1" noChangeArrowheads="1"/>
          </p:cNvPicPr>
          <p:nvPr/>
        </p:nvPicPr>
        <p:blipFill>
          <a:blip r:embed="rId3"/>
          <a:srcRect/>
          <a:stretch>
            <a:fillRect/>
          </a:stretch>
        </p:blipFill>
        <p:spPr bwMode="auto">
          <a:xfrm>
            <a:off x="5253038" y="2133600"/>
            <a:ext cx="3586162" cy="2662238"/>
          </a:xfrm>
          <a:prstGeom prst="rect">
            <a:avLst/>
          </a:prstGeom>
          <a:noFill/>
          <a:ln w="9525">
            <a:noFill/>
            <a:miter lim="800000"/>
            <a:headEnd/>
            <a:tailEnd/>
          </a:ln>
        </p:spPr>
      </p:pic>
      <p:sp>
        <p:nvSpPr>
          <p:cNvPr id="47110" name="Text Box 8"/>
          <p:cNvSpPr txBox="1">
            <a:spLocks noChangeArrowheads="1"/>
          </p:cNvSpPr>
          <p:nvPr/>
        </p:nvSpPr>
        <p:spPr bwMode="auto">
          <a:xfrm>
            <a:off x="4965700" y="2209800"/>
            <a:ext cx="728663" cy="457200"/>
          </a:xfrm>
          <a:prstGeom prst="rect">
            <a:avLst/>
          </a:prstGeom>
          <a:solidFill>
            <a:srgbClr val="F9EADA"/>
          </a:solidFill>
          <a:ln w="9525">
            <a:noFill/>
            <a:miter lim="800000"/>
            <a:headEnd/>
            <a:tailEnd/>
          </a:ln>
        </p:spPr>
        <p:txBody>
          <a:bodyPr wrap="none">
            <a:prstTxWarp prst="textNoShape">
              <a:avLst/>
            </a:prstTxWarp>
            <a:spAutoFit/>
          </a:bodyPr>
          <a:lstStyle/>
          <a:p>
            <a:r>
              <a:rPr lang="en-US" sz="2400" b="1" i="1">
                <a:latin typeface="Gill Sans" charset="0"/>
              </a:rPr>
              <a:t>DIP</a:t>
            </a:r>
          </a:p>
        </p:txBody>
      </p:sp>
      <p:sp>
        <p:nvSpPr>
          <p:cNvPr id="47111" name="Text Box 9"/>
          <p:cNvSpPr txBox="1">
            <a:spLocks noChangeArrowheads="1"/>
          </p:cNvSpPr>
          <p:nvPr/>
        </p:nvSpPr>
        <p:spPr bwMode="auto">
          <a:xfrm>
            <a:off x="4965700" y="2857500"/>
            <a:ext cx="693738" cy="457200"/>
          </a:xfrm>
          <a:prstGeom prst="rect">
            <a:avLst/>
          </a:prstGeom>
          <a:solidFill>
            <a:srgbClr val="F9EADA"/>
          </a:solidFill>
          <a:ln w="9525">
            <a:noFill/>
            <a:miter lim="800000"/>
            <a:headEnd/>
            <a:tailEnd/>
          </a:ln>
        </p:spPr>
        <p:txBody>
          <a:bodyPr wrap="none">
            <a:prstTxWarp prst="textNoShape">
              <a:avLst/>
            </a:prstTxWarp>
            <a:spAutoFit/>
          </a:bodyPr>
          <a:lstStyle/>
          <a:p>
            <a:r>
              <a:rPr lang="en-US" sz="2400" b="1" i="1">
                <a:latin typeface="Gill Sans" charset="0"/>
              </a:rPr>
              <a:t>PIP</a:t>
            </a:r>
          </a:p>
        </p:txBody>
      </p:sp>
      <p:sp>
        <p:nvSpPr>
          <p:cNvPr id="47112" name="Text Box 10"/>
          <p:cNvSpPr txBox="1">
            <a:spLocks noChangeArrowheads="1"/>
          </p:cNvSpPr>
          <p:nvPr/>
        </p:nvSpPr>
        <p:spPr bwMode="auto">
          <a:xfrm>
            <a:off x="4965700" y="3505200"/>
            <a:ext cx="901700" cy="457200"/>
          </a:xfrm>
          <a:prstGeom prst="rect">
            <a:avLst/>
          </a:prstGeom>
          <a:solidFill>
            <a:srgbClr val="F9EADA"/>
          </a:solidFill>
          <a:ln w="9525">
            <a:noFill/>
            <a:miter lim="800000"/>
            <a:headEnd/>
            <a:tailEnd/>
          </a:ln>
        </p:spPr>
        <p:txBody>
          <a:bodyPr wrap="none">
            <a:prstTxWarp prst="textNoShape">
              <a:avLst/>
            </a:prstTxWarp>
            <a:spAutoFit/>
          </a:bodyPr>
          <a:lstStyle/>
          <a:p>
            <a:r>
              <a:rPr lang="en-US" sz="2400" b="1" i="1">
                <a:latin typeface="Gill Sans" charset="0"/>
              </a:rPr>
              <a:t>MCP</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atin typeface="Gill Sans" charset="0"/>
              </a:rPr>
              <a:t>Overview</a:t>
            </a:r>
            <a:endParaRPr lang="en-US" sz="3600"/>
          </a:p>
        </p:txBody>
      </p:sp>
      <p:sp>
        <p:nvSpPr>
          <p:cNvPr id="49155" name="Rectangle 3"/>
          <p:cNvSpPr>
            <a:spLocks noGrp="1" noChangeArrowheads="1"/>
          </p:cNvSpPr>
          <p:nvPr>
            <p:ph type="body" idx="1"/>
          </p:nvPr>
        </p:nvSpPr>
        <p:spPr>
          <a:xfrm>
            <a:off x="457200" y="1570038"/>
            <a:ext cx="8229600" cy="4525962"/>
          </a:xfrm>
        </p:spPr>
        <p:txBody>
          <a:bodyPr/>
          <a:lstStyle/>
          <a:p>
            <a:pPr eaLnBrk="1" hangingPunct="1">
              <a:lnSpc>
                <a:spcPct val="90000"/>
              </a:lnSpc>
              <a:buClr>
                <a:schemeClr val="tx1"/>
              </a:buClr>
              <a:buSzPct val="90000"/>
            </a:pPr>
            <a:r>
              <a:rPr lang="en-US" dirty="0" smtClean="0">
                <a:solidFill>
                  <a:schemeClr val="bg2"/>
                </a:solidFill>
                <a:latin typeface="Gill Sans" charset="0"/>
              </a:rPr>
              <a:t>Clinical characteristics and pathophysiology</a:t>
            </a:r>
          </a:p>
          <a:p>
            <a:pPr eaLnBrk="1" hangingPunct="1">
              <a:lnSpc>
                <a:spcPct val="90000"/>
              </a:lnSpc>
              <a:buClr>
                <a:schemeClr val="tx1"/>
              </a:buClr>
              <a:buSzPct val="90000"/>
              <a:buFontTx/>
              <a:buNone/>
            </a:pPr>
            <a:endParaRPr lang="en-US" dirty="0" smtClean="0">
              <a:latin typeface="Gill Sans" charset="0"/>
            </a:endParaRPr>
          </a:p>
          <a:p>
            <a:pPr eaLnBrk="1" hangingPunct="1">
              <a:lnSpc>
                <a:spcPct val="90000"/>
              </a:lnSpc>
              <a:buClr>
                <a:schemeClr val="tx1"/>
              </a:buClr>
              <a:buSzPct val="90000"/>
            </a:pPr>
            <a:r>
              <a:rPr lang="en-US" dirty="0" smtClean="0">
                <a:solidFill>
                  <a:schemeClr val="bg2"/>
                </a:solidFill>
                <a:latin typeface="Gill Sans" charset="0"/>
              </a:rPr>
              <a:t>Differential diagnosis</a:t>
            </a:r>
          </a:p>
          <a:p>
            <a:pPr eaLnBrk="1" hangingPunct="1">
              <a:lnSpc>
                <a:spcPct val="90000"/>
              </a:lnSpc>
              <a:buClr>
                <a:schemeClr val="tx1"/>
              </a:buClr>
              <a:buSzPct val="90000"/>
            </a:pPr>
            <a:endParaRPr lang="en-US" dirty="0" smtClean="0">
              <a:latin typeface="Gill Sans" charset="0"/>
            </a:endParaRPr>
          </a:p>
          <a:p>
            <a:pPr eaLnBrk="1" hangingPunct="1">
              <a:lnSpc>
                <a:spcPct val="90000"/>
              </a:lnSpc>
              <a:buClr>
                <a:schemeClr val="tx1"/>
              </a:buClr>
              <a:buSzPct val="90000"/>
            </a:pPr>
            <a:r>
              <a:rPr lang="en-US" dirty="0" smtClean="0">
                <a:latin typeface="Gill Sans" charset="0"/>
              </a:rPr>
              <a:t>Exam and laboratory studies</a:t>
            </a:r>
          </a:p>
          <a:p>
            <a:pPr eaLnBrk="1" hangingPunct="1">
              <a:lnSpc>
                <a:spcPct val="90000"/>
              </a:lnSpc>
              <a:buClr>
                <a:schemeClr val="tx1"/>
              </a:buClr>
              <a:buSzPct val="90000"/>
            </a:pPr>
            <a:endParaRPr lang="en-US" dirty="0" smtClean="0">
              <a:solidFill>
                <a:schemeClr val="bg2"/>
              </a:solidFill>
              <a:latin typeface="Gill Sans" charset="0"/>
            </a:endParaRPr>
          </a:p>
          <a:p>
            <a:pPr eaLnBrk="1" hangingPunct="1">
              <a:lnSpc>
                <a:spcPct val="90000"/>
              </a:lnSpc>
              <a:buClr>
                <a:schemeClr val="tx1"/>
              </a:buClr>
              <a:buSzPct val="90000"/>
            </a:pPr>
            <a:r>
              <a:rPr lang="en-US" dirty="0" smtClean="0">
                <a:solidFill>
                  <a:schemeClr val="bg2"/>
                </a:solidFill>
                <a:latin typeface="Gill Sans" charset="0"/>
              </a:rPr>
              <a:t>Treatment strategy</a:t>
            </a:r>
          </a:p>
          <a:p>
            <a:pPr eaLnBrk="1" hangingPunct="1">
              <a:lnSpc>
                <a:spcPct val="90000"/>
              </a:lnSpc>
              <a:buClr>
                <a:schemeClr val="tx1"/>
              </a:buClr>
              <a:buSzPct val="90000"/>
            </a:pPr>
            <a:endParaRPr lang="en-US" dirty="0" smtClean="0">
              <a:solidFill>
                <a:schemeClr val="bg2"/>
              </a:solidFill>
              <a:latin typeface="Gill Sans" charset="0"/>
            </a:endParaRPr>
          </a:p>
          <a:p>
            <a:pPr eaLnBrk="1" hangingPunct="1">
              <a:lnSpc>
                <a:spcPct val="90000"/>
              </a:lnSpc>
              <a:buClr>
                <a:schemeClr val="tx1"/>
              </a:buClr>
              <a:buSzPct val="90000"/>
            </a:pPr>
            <a:r>
              <a:rPr lang="en-US" dirty="0">
                <a:solidFill>
                  <a:schemeClr val="bg2"/>
                </a:solidFill>
                <a:latin typeface="Gill Sans" charset="0"/>
              </a:rPr>
              <a:t>Research opportunities</a:t>
            </a:r>
          </a:p>
        </p:txBody>
      </p:sp>
      <p:sp>
        <p:nvSpPr>
          <p:cNvPr id="49156"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533400" y="1431925"/>
            <a:ext cx="5105400" cy="5127625"/>
          </a:xfrm>
          <a:prstGeom prst="rect">
            <a:avLst/>
          </a:prstGeom>
          <a:noFill/>
          <a:ln w="9525">
            <a:noFill/>
            <a:miter lim="800000"/>
            <a:headEnd/>
            <a:tailEnd/>
          </a:ln>
        </p:spPr>
        <p:txBody>
          <a:bodyPr>
            <a:prstTxWarp prst="textNoShape">
              <a:avLst/>
            </a:prstTxWarp>
            <a:spAutoFit/>
          </a:bodyPr>
          <a:lstStyle/>
          <a:p>
            <a:pPr marL="457200" indent="-457200" eaLnBrk="0" hangingPunct="0">
              <a:lnSpc>
                <a:spcPct val="85000"/>
              </a:lnSpc>
              <a:spcBef>
                <a:spcPct val="55000"/>
              </a:spcBef>
              <a:buFont typeface="Times" charset="0"/>
              <a:buChar char="•"/>
            </a:pPr>
            <a:r>
              <a:rPr lang="en-US" sz="2400" u="sng">
                <a:latin typeface="Gill Sans" charset="0"/>
              </a:rPr>
              <a:t>Tenderness</a:t>
            </a:r>
            <a:endParaRPr lang="en-US" sz="2400">
              <a:latin typeface="Gill Sans" charset="0"/>
            </a:endParaRPr>
          </a:p>
          <a:p>
            <a:pPr marL="914400" lvl="1" indent="-342900" eaLnBrk="0" hangingPunct="0">
              <a:lnSpc>
                <a:spcPct val="85000"/>
              </a:lnSpc>
              <a:spcBef>
                <a:spcPct val="55000"/>
              </a:spcBef>
              <a:buFont typeface="Times" charset="0"/>
              <a:buChar char="•"/>
            </a:pPr>
            <a:r>
              <a:rPr lang="en-US" sz="2400">
                <a:latin typeface="Gill Sans" charset="0"/>
              </a:rPr>
              <a:t>synovitis = </a:t>
            </a:r>
            <a:r>
              <a:rPr lang="en-US" sz="2400" i="1">
                <a:latin typeface="Gill Sans" charset="0"/>
              </a:rPr>
              <a:t>tender joint</a:t>
            </a:r>
            <a:r>
              <a:rPr lang="en-US" sz="2400">
                <a:latin typeface="Gill Sans" charset="0"/>
              </a:rPr>
              <a:t> </a:t>
            </a:r>
          </a:p>
          <a:p>
            <a:pPr marL="914400" lvl="1" indent="-342900" eaLnBrk="0" hangingPunct="0">
              <a:lnSpc>
                <a:spcPct val="85000"/>
              </a:lnSpc>
              <a:spcBef>
                <a:spcPct val="55000"/>
              </a:spcBef>
              <a:buFont typeface="Times" charset="0"/>
              <a:buChar char="•"/>
            </a:pPr>
            <a:r>
              <a:rPr lang="en-US" sz="2400">
                <a:latin typeface="Gill Sans" charset="0"/>
              </a:rPr>
              <a:t>mechanical or periarticular lesions (bursitis and tendonitis) = </a:t>
            </a:r>
            <a:r>
              <a:rPr lang="en-US" sz="2400" i="1">
                <a:latin typeface="Gill Sans" charset="0"/>
              </a:rPr>
              <a:t>tenderness often localized</a:t>
            </a:r>
            <a:endParaRPr lang="en-US" sz="2400">
              <a:latin typeface="Gill Sans" charset="0"/>
            </a:endParaRPr>
          </a:p>
          <a:p>
            <a:pPr marL="457200" indent="-457200" eaLnBrk="0" hangingPunct="0">
              <a:lnSpc>
                <a:spcPct val="85000"/>
              </a:lnSpc>
              <a:spcBef>
                <a:spcPct val="55000"/>
              </a:spcBef>
              <a:buFont typeface="Times" charset="0"/>
              <a:buChar char="•"/>
            </a:pPr>
            <a:r>
              <a:rPr lang="en-US" sz="2400" u="sng">
                <a:latin typeface="Gill Sans" charset="0"/>
              </a:rPr>
              <a:t>Swelling</a:t>
            </a:r>
            <a:endParaRPr lang="en-US" sz="2400">
              <a:latin typeface="Gill Sans" charset="0"/>
            </a:endParaRPr>
          </a:p>
          <a:p>
            <a:pPr marL="914400" lvl="1" indent="-342900" eaLnBrk="0" hangingPunct="0">
              <a:lnSpc>
                <a:spcPct val="85000"/>
              </a:lnSpc>
              <a:spcBef>
                <a:spcPct val="55000"/>
              </a:spcBef>
              <a:buFont typeface="Times" charset="0"/>
              <a:buChar char="•"/>
            </a:pPr>
            <a:r>
              <a:rPr lang="en-US" sz="2400">
                <a:latin typeface="Gill Sans" charset="0"/>
              </a:rPr>
              <a:t>bony vs. soft tissue swelling</a:t>
            </a:r>
          </a:p>
          <a:p>
            <a:pPr marL="457200" indent="-457200" eaLnBrk="0" hangingPunct="0">
              <a:lnSpc>
                <a:spcPct val="85000"/>
              </a:lnSpc>
              <a:spcBef>
                <a:spcPct val="55000"/>
              </a:spcBef>
              <a:buFont typeface="Times" charset="0"/>
              <a:buChar char="•"/>
            </a:pPr>
            <a:r>
              <a:rPr lang="en-US" sz="2400" u="sng">
                <a:latin typeface="Gill Sans" charset="0"/>
              </a:rPr>
              <a:t>Pattern</a:t>
            </a:r>
          </a:p>
          <a:p>
            <a:pPr marL="914400" lvl="1" indent="-342900" eaLnBrk="0" hangingPunct="0">
              <a:lnSpc>
                <a:spcPct val="85000"/>
              </a:lnSpc>
              <a:spcBef>
                <a:spcPct val="55000"/>
              </a:spcBef>
              <a:buFont typeface="Times" charset="0"/>
              <a:buChar char="•"/>
            </a:pPr>
            <a:r>
              <a:rPr lang="en-US" sz="2400">
                <a:latin typeface="Gill Sans" charset="0"/>
              </a:rPr>
              <a:t>proximal vs. distal</a:t>
            </a:r>
          </a:p>
          <a:p>
            <a:pPr marL="914400" lvl="1" indent="-342900" eaLnBrk="0" hangingPunct="0">
              <a:lnSpc>
                <a:spcPct val="85000"/>
              </a:lnSpc>
              <a:spcBef>
                <a:spcPct val="55000"/>
              </a:spcBef>
              <a:buFont typeface="Times" charset="0"/>
              <a:buChar char="•"/>
            </a:pPr>
            <a:r>
              <a:rPr lang="en-US" sz="2400">
                <a:latin typeface="Gill Sans" charset="0"/>
              </a:rPr>
              <a:t>asymetric vs. symmetric</a:t>
            </a:r>
          </a:p>
          <a:p>
            <a:pPr marL="914400" lvl="1" indent="-342900" eaLnBrk="0" hangingPunct="0">
              <a:lnSpc>
                <a:spcPct val="85000"/>
              </a:lnSpc>
              <a:spcBef>
                <a:spcPct val="55000"/>
              </a:spcBef>
              <a:buFont typeface="Times" charset="0"/>
              <a:buChar char="•"/>
            </a:pPr>
            <a:r>
              <a:rPr lang="en-US" sz="2400">
                <a:latin typeface="Gill Sans" charset="0"/>
              </a:rPr>
              <a:t>DIP and nail changes</a:t>
            </a:r>
          </a:p>
        </p:txBody>
      </p:sp>
      <p:sp>
        <p:nvSpPr>
          <p:cNvPr id="51203" name="Rectangle 7"/>
          <p:cNvSpPr>
            <a:spLocks noGrp="1" noChangeArrowheads="1"/>
          </p:cNvSpPr>
          <p:nvPr>
            <p:ph type="title"/>
          </p:nvPr>
        </p:nvSpPr>
        <p:spPr>
          <a:noFill/>
        </p:spPr>
        <p:txBody>
          <a:bodyPr/>
          <a:lstStyle/>
          <a:p>
            <a:pPr eaLnBrk="1" hangingPunct="1"/>
            <a:r>
              <a:rPr lang="en-US">
                <a:latin typeface="Gill Sans" charset="0"/>
              </a:rPr>
              <a:t>Physical exam of joint</a:t>
            </a:r>
            <a:endParaRPr lang="en-US" sz="3600"/>
          </a:p>
        </p:txBody>
      </p:sp>
      <p:sp>
        <p:nvSpPr>
          <p:cNvPr id="51204" name="Line 8"/>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pic>
        <p:nvPicPr>
          <p:cNvPr id="51205" name="Picture 9" descr="joint_img"/>
          <p:cNvPicPr>
            <a:picLocks noChangeAspect="1" noChangeArrowheads="1"/>
          </p:cNvPicPr>
          <p:nvPr/>
        </p:nvPicPr>
        <p:blipFill>
          <a:blip r:embed="rId3"/>
          <a:srcRect/>
          <a:stretch>
            <a:fillRect/>
          </a:stretch>
        </p:blipFill>
        <p:spPr bwMode="auto">
          <a:xfrm>
            <a:off x="5562600" y="1909763"/>
            <a:ext cx="3290888" cy="24336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grpSp>
        <p:nvGrpSpPr>
          <p:cNvPr id="53251" name="Group 3"/>
          <p:cNvGrpSpPr>
            <a:grpSpLocks noChangeAspect="1"/>
          </p:cNvGrpSpPr>
          <p:nvPr/>
        </p:nvGrpSpPr>
        <p:grpSpPr bwMode="auto">
          <a:xfrm>
            <a:off x="363538" y="1905000"/>
            <a:ext cx="4818062" cy="3227388"/>
            <a:chOff x="293" y="904"/>
            <a:chExt cx="2529" cy="1694"/>
          </a:xfrm>
        </p:grpSpPr>
        <p:pic>
          <p:nvPicPr>
            <p:cNvPr id="5325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 y="904"/>
              <a:ext cx="2529" cy="1694"/>
            </a:xfrm>
            <a:prstGeom prst="rect">
              <a:avLst/>
            </a:prstGeom>
            <a:noFill/>
            <a:ln w="12700">
              <a:noFill/>
              <a:miter lim="800000"/>
              <a:headEnd/>
              <a:tailEnd/>
            </a:ln>
          </p:spPr>
        </p:pic>
        <p:sp>
          <p:nvSpPr>
            <p:cNvPr id="53258" name="Rectangle 5"/>
            <p:cNvSpPr>
              <a:spLocks noChangeAspect="1" noChangeArrowheads="1"/>
            </p:cNvSpPr>
            <p:nvPr/>
          </p:nvSpPr>
          <p:spPr bwMode="auto">
            <a:xfrm>
              <a:off x="350" y="932"/>
              <a:ext cx="2391" cy="1614"/>
            </a:xfrm>
            <a:prstGeom prst="rect">
              <a:avLst/>
            </a:prstGeom>
            <a:noFill/>
            <a:ln w="12700">
              <a:noFill/>
              <a:miter lim="800000"/>
              <a:headEnd/>
              <a:tailEnd/>
            </a:ln>
          </p:spPr>
          <p:txBody>
            <a:bodyPr wrap="none" anchor="ctr">
              <a:prstTxWarp prst="textNoShape">
                <a:avLst/>
              </a:prstTxWarp>
            </a:bodyPr>
            <a:lstStyle/>
            <a:p>
              <a:endParaRPr lang="en-US"/>
            </a:p>
          </p:txBody>
        </p:sp>
      </p:grpSp>
      <p:sp>
        <p:nvSpPr>
          <p:cNvPr id="53252" name="Rectangle 7"/>
          <p:cNvSpPr>
            <a:spLocks noGrp="1" noChangeArrowheads="1"/>
          </p:cNvSpPr>
          <p:nvPr>
            <p:ph type="body" sz="half" idx="2"/>
          </p:nvPr>
        </p:nvSpPr>
        <p:spPr>
          <a:xfrm>
            <a:off x="5486400" y="1828800"/>
            <a:ext cx="3430588" cy="4525963"/>
          </a:xfrm>
          <a:noFill/>
        </p:spPr>
        <p:txBody>
          <a:bodyPr lIns="90488" tIns="44450" rIns="90488" bIns="44450"/>
          <a:lstStyle/>
          <a:p>
            <a:pPr eaLnBrk="1" hangingPunct="1">
              <a:lnSpc>
                <a:spcPct val="90000"/>
              </a:lnSpc>
            </a:pPr>
            <a:r>
              <a:rPr lang="en-US">
                <a:latin typeface="Gill Sans" charset="0"/>
              </a:rPr>
              <a:t>Swelling is confined to the area of the joint capsule</a:t>
            </a:r>
          </a:p>
          <a:p>
            <a:pPr eaLnBrk="1" hangingPunct="1">
              <a:lnSpc>
                <a:spcPct val="90000"/>
              </a:lnSpc>
            </a:pPr>
            <a:endParaRPr lang="en-US">
              <a:latin typeface="Gill Sans" charset="0"/>
            </a:endParaRPr>
          </a:p>
          <a:p>
            <a:pPr eaLnBrk="1" hangingPunct="1">
              <a:lnSpc>
                <a:spcPct val="90000"/>
              </a:lnSpc>
            </a:pPr>
            <a:r>
              <a:rPr lang="en-US">
                <a:latin typeface="Gill Sans" charset="0"/>
              </a:rPr>
              <a:t>Synovial thickening feels like a firm sponge</a:t>
            </a:r>
          </a:p>
        </p:txBody>
      </p:sp>
      <p:sp>
        <p:nvSpPr>
          <p:cNvPr id="53253" name="Rectangle 11"/>
          <p:cNvSpPr>
            <a:spLocks noGrp="1" noChangeArrowheads="1"/>
          </p:cNvSpPr>
          <p:nvPr>
            <p:ph type="title"/>
          </p:nvPr>
        </p:nvSpPr>
        <p:spPr>
          <a:noFill/>
        </p:spPr>
        <p:txBody>
          <a:bodyPr/>
          <a:lstStyle/>
          <a:p>
            <a:pPr eaLnBrk="1" hangingPunct="1"/>
            <a:r>
              <a:rPr lang="en-US" u="sng">
                <a:latin typeface="Gill Sans" charset="0"/>
              </a:rPr>
              <a:t>P</a:t>
            </a:r>
            <a:r>
              <a:rPr lang="en-US">
                <a:latin typeface="Gill Sans" charset="0"/>
              </a:rPr>
              <a:t>roximal </a:t>
            </a:r>
            <a:r>
              <a:rPr lang="en-US" u="sng">
                <a:latin typeface="Gill Sans" charset="0"/>
              </a:rPr>
              <a:t>I</a:t>
            </a:r>
            <a:r>
              <a:rPr lang="en-US">
                <a:latin typeface="Gill Sans" charset="0"/>
              </a:rPr>
              <a:t>nter</a:t>
            </a:r>
            <a:r>
              <a:rPr lang="en-US" u="sng">
                <a:latin typeface="Gill Sans" charset="0"/>
              </a:rPr>
              <a:t>P</a:t>
            </a:r>
            <a:r>
              <a:rPr lang="en-US">
                <a:latin typeface="Gill Sans" charset="0"/>
              </a:rPr>
              <a:t>halangeal joint</a:t>
            </a:r>
          </a:p>
        </p:txBody>
      </p:sp>
      <p:sp>
        <p:nvSpPr>
          <p:cNvPr id="53254" name="Line 12"/>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53255" name="AutoShape 13"/>
          <p:cNvSpPr>
            <a:spLocks noChangeArrowheads="1"/>
          </p:cNvSpPr>
          <p:nvPr/>
        </p:nvSpPr>
        <p:spPr bwMode="auto">
          <a:xfrm>
            <a:off x="2895600" y="4687888"/>
            <a:ext cx="428625" cy="1103312"/>
          </a:xfrm>
          <a:prstGeom prst="upArrow">
            <a:avLst>
              <a:gd name="adj1" fmla="val 50000"/>
              <a:gd name="adj2" fmla="val 64352"/>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sp>
        <p:nvSpPr>
          <p:cNvPr id="53256" name="Text Box 14"/>
          <p:cNvSpPr txBox="1">
            <a:spLocks noChangeArrowheads="1"/>
          </p:cNvSpPr>
          <p:nvPr/>
        </p:nvSpPr>
        <p:spPr bwMode="auto">
          <a:xfrm>
            <a:off x="2687638" y="5791200"/>
            <a:ext cx="893762" cy="762000"/>
          </a:xfrm>
          <a:prstGeom prst="rect">
            <a:avLst/>
          </a:prstGeom>
          <a:noFill/>
          <a:ln w="9525">
            <a:noFill/>
            <a:miter lim="800000"/>
            <a:headEnd/>
            <a:tailEnd/>
          </a:ln>
        </p:spPr>
        <p:txBody>
          <a:bodyPr wrap="none">
            <a:prstTxWarp prst="textNoShape">
              <a:avLst/>
            </a:prstTxWarp>
            <a:spAutoFit/>
          </a:bodyPr>
          <a:lstStyle/>
          <a:p>
            <a:r>
              <a:rPr lang="en-US" sz="4400">
                <a:latin typeface="Gill Sans" charset="0"/>
              </a:rPr>
              <a:t>PIP</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sp>
        <p:nvSpPr>
          <p:cNvPr id="55299" name="Rectangle 7"/>
          <p:cNvSpPr>
            <a:spLocks noGrp="1" noChangeArrowheads="1"/>
          </p:cNvSpPr>
          <p:nvPr>
            <p:ph type="title"/>
          </p:nvPr>
        </p:nvSpPr>
        <p:spPr>
          <a:noFill/>
        </p:spPr>
        <p:txBody>
          <a:bodyPr/>
          <a:lstStyle/>
          <a:p>
            <a:pPr eaLnBrk="1" hangingPunct="1"/>
            <a:r>
              <a:rPr lang="en-US" u="sng">
                <a:latin typeface="Gill Sans" charset="0"/>
              </a:rPr>
              <a:t>M</a:t>
            </a:r>
            <a:r>
              <a:rPr lang="en-US">
                <a:latin typeface="Gill Sans" charset="0"/>
              </a:rPr>
              <a:t>eta</a:t>
            </a:r>
            <a:r>
              <a:rPr lang="en-US" u="sng">
                <a:latin typeface="Gill Sans" charset="0"/>
              </a:rPr>
              <a:t>C</a:t>
            </a:r>
            <a:r>
              <a:rPr lang="en-US">
                <a:latin typeface="Gill Sans" charset="0"/>
              </a:rPr>
              <a:t>arpal </a:t>
            </a:r>
            <a:r>
              <a:rPr lang="en-US" u="sng">
                <a:latin typeface="Gill Sans" charset="0"/>
              </a:rPr>
              <a:t>P</a:t>
            </a:r>
            <a:r>
              <a:rPr lang="en-US">
                <a:latin typeface="Gill Sans" charset="0"/>
              </a:rPr>
              <a:t>halangeal joint</a:t>
            </a:r>
          </a:p>
        </p:txBody>
      </p:sp>
      <p:sp>
        <p:nvSpPr>
          <p:cNvPr id="55300" name="Line 8"/>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55301" name="Text Box 10"/>
          <p:cNvSpPr txBox="1">
            <a:spLocks noChangeArrowheads="1"/>
          </p:cNvSpPr>
          <p:nvPr/>
        </p:nvSpPr>
        <p:spPr bwMode="auto">
          <a:xfrm>
            <a:off x="76200" y="3556000"/>
            <a:ext cx="1300163" cy="762000"/>
          </a:xfrm>
          <a:prstGeom prst="rect">
            <a:avLst/>
          </a:prstGeom>
          <a:noFill/>
          <a:ln w="9525">
            <a:noFill/>
            <a:miter lim="800000"/>
            <a:headEnd/>
            <a:tailEnd/>
          </a:ln>
        </p:spPr>
        <p:txBody>
          <a:bodyPr wrap="none">
            <a:prstTxWarp prst="textNoShape">
              <a:avLst/>
            </a:prstTxWarp>
            <a:spAutoFit/>
          </a:bodyPr>
          <a:lstStyle/>
          <a:p>
            <a:r>
              <a:rPr lang="en-US" sz="4400">
                <a:latin typeface="Gill Sans" charset="0"/>
              </a:rPr>
              <a:t>MCP</a:t>
            </a:r>
          </a:p>
        </p:txBody>
      </p:sp>
      <p:grpSp>
        <p:nvGrpSpPr>
          <p:cNvPr id="55302" name="Group 11"/>
          <p:cNvGrpSpPr>
            <a:grpSpLocks noChangeAspect="1"/>
          </p:cNvGrpSpPr>
          <p:nvPr/>
        </p:nvGrpSpPr>
        <p:grpSpPr bwMode="auto">
          <a:xfrm>
            <a:off x="1671638" y="1676400"/>
            <a:ext cx="6024562" cy="4032250"/>
            <a:chOff x="293" y="915"/>
            <a:chExt cx="2529" cy="1693"/>
          </a:xfrm>
        </p:grpSpPr>
        <p:pic>
          <p:nvPicPr>
            <p:cNvPr id="55304"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 y="915"/>
              <a:ext cx="2529" cy="1693"/>
            </a:xfrm>
            <a:prstGeom prst="rect">
              <a:avLst/>
            </a:prstGeom>
            <a:noFill/>
            <a:ln w="12700">
              <a:noFill/>
              <a:miter lim="800000"/>
              <a:headEnd/>
              <a:tailEnd/>
            </a:ln>
          </p:spPr>
        </p:pic>
        <p:sp>
          <p:nvSpPr>
            <p:cNvPr id="55305" name="Rectangle 13"/>
            <p:cNvSpPr>
              <a:spLocks noChangeAspect="1" noChangeArrowheads="1"/>
            </p:cNvSpPr>
            <p:nvPr/>
          </p:nvSpPr>
          <p:spPr bwMode="auto">
            <a:xfrm>
              <a:off x="350" y="943"/>
              <a:ext cx="2391" cy="1613"/>
            </a:xfrm>
            <a:prstGeom prst="rect">
              <a:avLst/>
            </a:prstGeom>
            <a:noFill/>
            <a:ln w="12700">
              <a:noFill/>
              <a:miter lim="800000"/>
              <a:headEnd/>
              <a:tailEnd/>
            </a:ln>
          </p:spPr>
          <p:txBody>
            <a:bodyPr wrap="none" anchor="ctr">
              <a:prstTxWarp prst="textNoShape">
                <a:avLst/>
              </a:prstTxWarp>
            </a:bodyPr>
            <a:lstStyle/>
            <a:p>
              <a:endParaRPr lang="en-US"/>
            </a:p>
          </p:txBody>
        </p:sp>
      </p:grpSp>
      <p:sp>
        <p:nvSpPr>
          <p:cNvPr id="55303" name="AutoShape 9"/>
          <p:cNvSpPr>
            <a:spLocks noChangeArrowheads="1"/>
          </p:cNvSpPr>
          <p:nvPr/>
        </p:nvSpPr>
        <p:spPr bwMode="auto">
          <a:xfrm rot="5400000" flipH="1">
            <a:off x="1748631" y="3396457"/>
            <a:ext cx="428625" cy="1103312"/>
          </a:xfrm>
          <a:prstGeom prst="upArrow">
            <a:avLst>
              <a:gd name="adj1" fmla="val 50000"/>
              <a:gd name="adj2" fmla="val 64352"/>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sz="half" idx="1"/>
          </p:nvPr>
        </p:nvSpPr>
        <p:spPr/>
        <p:txBody>
          <a:bodyPr/>
          <a:lstStyle/>
          <a:p>
            <a:pPr eaLnBrk="1" hangingPunct="1">
              <a:lnSpc>
                <a:spcPct val="90000"/>
              </a:lnSpc>
            </a:pPr>
            <a:r>
              <a:rPr lang="en-US" sz="2400" b="1">
                <a:latin typeface="Gill Sans" charset="0"/>
              </a:rPr>
              <a:t>Rheumatoid Arthritis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Psoriatic Arthritis</a:t>
            </a:r>
          </a:p>
          <a:p>
            <a:pPr eaLnBrk="1" hangingPunct="1">
              <a:lnSpc>
                <a:spcPct val="90000"/>
              </a:lnSpc>
            </a:pPr>
            <a:r>
              <a:rPr lang="en-US" sz="2400">
                <a:latin typeface="Gill Sans" charset="0"/>
              </a:rPr>
              <a:t>Inflammatory bowel disease</a:t>
            </a:r>
          </a:p>
          <a:p>
            <a:pPr eaLnBrk="1" hangingPunct="1">
              <a:lnSpc>
                <a:spcPct val="90000"/>
              </a:lnSpc>
            </a:pPr>
            <a:r>
              <a:rPr lang="en-US" sz="2400">
                <a:latin typeface="Gill Sans" charset="0"/>
              </a:rPr>
              <a:t>Ankylosing spondylitis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Crystal – </a:t>
            </a:r>
            <a:r>
              <a:rPr lang="en-US" sz="2400" i="1">
                <a:latin typeface="Gill Sans" charset="0"/>
              </a:rPr>
              <a:t>Gout, Pseudogout</a:t>
            </a:r>
            <a:endParaRPr lang="en-US" sz="2400">
              <a:latin typeface="Gill Sans" charset="0"/>
            </a:endParaRP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SLE, Vasculitis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PMR-GCA</a:t>
            </a:r>
          </a:p>
          <a:p>
            <a:pPr eaLnBrk="1" hangingPunct="1">
              <a:lnSpc>
                <a:spcPct val="90000"/>
              </a:lnSpc>
            </a:pPr>
            <a:endParaRPr lang="en-US" sz="2400">
              <a:latin typeface="Gill Sans" charset="0"/>
            </a:endParaRPr>
          </a:p>
          <a:p>
            <a:pPr eaLnBrk="1" hangingPunct="1">
              <a:lnSpc>
                <a:spcPct val="90000"/>
              </a:lnSpc>
              <a:buFontTx/>
              <a:buNone/>
            </a:pPr>
            <a:r>
              <a:rPr lang="en-US" sz="2400">
                <a:latin typeface="Gill Sans" charset="0"/>
              </a:rPr>
              <a:t>	</a:t>
            </a:r>
          </a:p>
          <a:p>
            <a:pPr eaLnBrk="1" hangingPunct="1">
              <a:lnSpc>
                <a:spcPct val="90000"/>
              </a:lnSpc>
              <a:buFontTx/>
              <a:buNone/>
            </a:pPr>
            <a:endParaRPr lang="en-US" sz="2400">
              <a:latin typeface="Gill Sans" charset="0"/>
            </a:endParaRPr>
          </a:p>
        </p:txBody>
      </p:sp>
      <p:sp>
        <p:nvSpPr>
          <p:cNvPr id="57347"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57348" name="Rectangle 5"/>
          <p:cNvSpPr>
            <a:spLocks noGrp="1" noChangeArrowheads="1"/>
          </p:cNvSpPr>
          <p:nvPr>
            <p:ph type="body" sz="half" idx="2"/>
          </p:nvPr>
        </p:nvSpPr>
        <p:spPr/>
        <p:txBody>
          <a:bodyPr/>
          <a:lstStyle/>
          <a:p>
            <a:pPr eaLnBrk="1" hangingPunct="1">
              <a:lnSpc>
                <a:spcPct val="90000"/>
              </a:lnSpc>
            </a:pPr>
            <a:r>
              <a:rPr lang="en-US" sz="2400">
                <a:latin typeface="Gill Sans" charset="0"/>
              </a:rPr>
              <a:t>Any “immune complex” illness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Paraneoplastic syndrome</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Viral – </a:t>
            </a:r>
            <a:r>
              <a:rPr lang="en-US" sz="2400" i="1">
                <a:latin typeface="Gill Sans" charset="0"/>
              </a:rPr>
              <a:t>Parvovirus, HepBSAg, HCV, Rubella</a:t>
            </a:r>
            <a:endParaRPr lang="en-US" sz="2400">
              <a:latin typeface="Gill Sans" charset="0"/>
            </a:endParaRP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Bacterial – </a:t>
            </a:r>
            <a:r>
              <a:rPr lang="en-US" sz="2400" i="1">
                <a:latin typeface="Gill Sans" charset="0"/>
              </a:rPr>
              <a:t>Lyme, GC, chlamydia</a:t>
            </a:r>
          </a:p>
          <a:p>
            <a:pPr eaLnBrk="1" hangingPunct="1">
              <a:lnSpc>
                <a:spcPct val="90000"/>
              </a:lnSpc>
            </a:pPr>
            <a:endParaRPr lang="en-US" sz="2400" i="1">
              <a:latin typeface="Gill Sans" charset="0"/>
            </a:endParaRPr>
          </a:p>
          <a:p>
            <a:pPr eaLnBrk="1" hangingPunct="1">
              <a:lnSpc>
                <a:spcPct val="90000"/>
              </a:lnSpc>
            </a:pPr>
            <a:r>
              <a:rPr lang="en-US" sz="2400" b="1">
                <a:latin typeface="Gill Sans" charset="0"/>
              </a:rPr>
              <a:t>Osteoarthritis, bursitis, tendonitis</a:t>
            </a:r>
            <a:endParaRPr lang="en-US" sz="2400" i="1">
              <a:latin typeface="Gill Sans" charset="0"/>
            </a:endParaRPr>
          </a:p>
        </p:txBody>
      </p:sp>
      <p:sp>
        <p:nvSpPr>
          <p:cNvPr id="57349" name="Rectangle 7"/>
          <p:cNvSpPr>
            <a:spLocks noGrp="1" noChangeArrowheads="1"/>
          </p:cNvSpPr>
          <p:nvPr>
            <p:ph type="title"/>
          </p:nvPr>
        </p:nvSpPr>
        <p:spPr>
          <a:noFill/>
        </p:spPr>
        <p:txBody>
          <a:bodyPr/>
          <a:lstStyle/>
          <a:p>
            <a:pPr eaLnBrk="1" hangingPunct="1"/>
            <a:r>
              <a:rPr lang="en-US">
                <a:latin typeface="Gill Sans" charset="0"/>
              </a:rPr>
              <a:t>Laboratory values based on DiffDx</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Gill Sans" charset="0"/>
              </a:rPr>
              <a:t>Overview</a:t>
            </a:r>
            <a:endParaRPr lang="en-US" sz="3600"/>
          </a:p>
        </p:txBody>
      </p:sp>
      <p:sp>
        <p:nvSpPr>
          <p:cNvPr id="18435" name="Rectangle 3"/>
          <p:cNvSpPr>
            <a:spLocks noGrp="1" noChangeArrowheads="1"/>
          </p:cNvSpPr>
          <p:nvPr>
            <p:ph type="body" idx="1"/>
          </p:nvPr>
        </p:nvSpPr>
        <p:spPr>
          <a:xfrm>
            <a:off x="457200" y="1570038"/>
            <a:ext cx="8229600" cy="4525962"/>
          </a:xfrm>
        </p:spPr>
        <p:txBody>
          <a:bodyPr/>
          <a:lstStyle/>
          <a:p>
            <a:pPr eaLnBrk="1" hangingPunct="1">
              <a:lnSpc>
                <a:spcPct val="90000"/>
              </a:lnSpc>
              <a:buClr>
                <a:schemeClr val="tx1"/>
              </a:buClr>
              <a:buSzPct val="90000"/>
            </a:pPr>
            <a:r>
              <a:rPr lang="en-US" dirty="0" smtClean="0">
                <a:latin typeface="Gill Sans" charset="0"/>
              </a:rPr>
              <a:t>Clinical characteristics and pathophysiology</a:t>
            </a:r>
          </a:p>
          <a:p>
            <a:pPr eaLnBrk="1" hangingPunct="1">
              <a:lnSpc>
                <a:spcPct val="90000"/>
              </a:lnSpc>
              <a:buClr>
                <a:schemeClr val="tx1"/>
              </a:buClr>
              <a:buSzPct val="90000"/>
              <a:buFontTx/>
              <a:buNone/>
            </a:pPr>
            <a:endParaRPr lang="en-US" dirty="0" smtClean="0">
              <a:latin typeface="Gill Sans" charset="0"/>
            </a:endParaRPr>
          </a:p>
          <a:p>
            <a:pPr eaLnBrk="1" hangingPunct="1">
              <a:lnSpc>
                <a:spcPct val="90000"/>
              </a:lnSpc>
              <a:buClr>
                <a:schemeClr val="tx1"/>
              </a:buClr>
              <a:buSzPct val="90000"/>
            </a:pPr>
            <a:r>
              <a:rPr lang="en-US" dirty="0" smtClean="0">
                <a:latin typeface="Gill Sans" charset="0"/>
              </a:rPr>
              <a:t>Differential diagnosis</a:t>
            </a:r>
          </a:p>
          <a:p>
            <a:pPr eaLnBrk="1" hangingPunct="1">
              <a:lnSpc>
                <a:spcPct val="90000"/>
              </a:lnSpc>
              <a:buClr>
                <a:schemeClr val="tx1"/>
              </a:buClr>
              <a:buSzPct val="90000"/>
            </a:pPr>
            <a:endParaRPr lang="en-US" dirty="0" smtClean="0">
              <a:latin typeface="Gill Sans" charset="0"/>
            </a:endParaRPr>
          </a:p>
          <a:p>
            <a:pPr eaLnBrk="1" hangingPunct="1">
              <a:lnSpc>
                <a:spcPct val="90000"/>
              </a:lnSpc>
              <a:buClr>
                <a:schemeClr val="tx1"/>
              </a:buClr>
              <a:buSzPct val="90000"/>
            </a:pPr>
            <a:r>
              <a:rPr lang="en-US" dirty="0" smtClean="0">
                <a:latin typeface="Gill Sans" charset="0"/>
              </a:rPr>
              <a:t>Exam and laboratory studies</a:t>
            </a:r>
          </a:p>
          <a:p>
            <a:pPr eaLnBrk="1" hangingPunct="1">
              <a:lnSpc>
                <a:spcPct val="90000"/>
              </a:lnSpc>
              <a:buClr>
                <a:schemeClr val="tx1"/>
              </a:buClr>
              <a:buSzPct val="90000"/>
            </a:pPr>
            <a:endParaRPr lang="en-US" dirty="0" smtClean="0">
              <a:latin typeface="Gill Sans" charset="0"/>
            </a:endParaRPr>
          </a:p>
          <a:p>
            <a:pPr eaLnBrk="1" hangingPunct="1">
              <a:lnSpc>
                <a:spcPct val="90000"/>
              </a:lnSpc>
              <a:buClr>
                <a:schemeClr val="tx1"/>
              </a:buClr>
              <a:buSzPct val="90000"/>
            </a:pPr>
            <a:r>
              <a:rPr lang="en-US" dirty="0" smtClean="0">
                <a:latin typeface="Gill Sans" charset="0"/>
              </a:rPr>
              <a:t>Treatment strategy</a:t>
            </a:r>
          </a:p>
          <a:p>
            <a:pPr eaLnBrk="1" hangingPunct="1">
              <a:lnSpc>
                <a:spcPct val="90000"/>
              </a:lnSpc>
              <a:buClr>
                <a:schemeClr val="tx1"/>
              </a:buClr>
              <a:buSzPct val="90000"/>
            </a:pPr>
            <a:endParaRPr lang="en-US" dirty="0" smtClean="0">
              <a:latin typeface="Gill Sans" charset="0"/>
            </a:endParaRPr>
          </a:p>
          <a:p>
            <a:pPr eaLnBrk="1" hangingPunct="1">
              <a:lnSpc>
                <a:spcPct val="90000"/>
              </a:lnSpc>
              <a:buClr>
                <a:schemeClr val="tx1"/>
              </a:buClr>
              <a:buSzPct val="90000"/>
            </a:pPr>
            <a:r>
              <a:rPr lang="en-US" dirty="0" smtClean="0">
                <a:latin typeface="Gill Sans" charset="0"/>
              </a:rPr>
              <a:t>Research opportunities</a:t>
            </a:r>
          </a:p>
        </p:txBody>
      </p:sp>
      <p:sp>
        <p:nvSpPr>
          <p:cNvPr id="18436"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atin typeface="Gill Sans" charset="0"/>
              </a:rPr>
              <a:t>Laboratory values based on DiffDx</a:t>
            </a:r>
          </a:p>
        </p:txBody>
      </p:sp>
      <p:sp>
        <p:nvSpPr>
          <p:cNvPr id="59395" name="Rectangle 3"/>
          <p:cNvSpPr>
            <a:spLocks noGrp="1" noChangeArrowheads="1"/>
          </p:cNvSpPr>
          <p:nvPr>
            <p:ph type="body" sz="half" idx="1"/>
          </p:nvPr>
        </p:nvSpPr>
        <p:spPr/>
        <p:txBody>
          <a:bodyPr/>
          <a:lstStyle/>
          <a:p>
            <a:pPr eaLnBrk="1" hangingPunct="1">
              <a:lnSpc>
                <a:spcPct val="90000"/>
              </a:lnSpc>
            </a:pPr>
            <a:r>
              <a:rPr lang="en-US" sz="2400" b="1">
                <a:latin typeface="Gill Sans" charset="0"/>
              </a:rPr>
              <a:t>Rheumatoid Arthritis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Psoriatic Arthritis</a:t>
            </a:r>
          </a:p>
          <a:p>
            <a:pPr eaLnBrk="1" hangingPunct="1">
              <a:lnSpc>
                <a:spcPct val="90000"/>
              </a:lnSpc>
            </a:pPr>
            <a:r>
              <a:rPr lang="en-US" sz="2400">
                <a:latin typeface="Gill Sans" charset="0"/>
              </a:rPr>
              <a:t>Inflammatory bowel disease</a:t>
            </a:r>
          </a:p>
          <a:p>
            <a:pPr eaLnBrk="1" hangingPunct="1">
              <a:lnSpc>
                <a:spcPct val="90000"/>
              </a:lnSpc>
            </a:pPr>
            <a:r>
              <a:rPr lang="en-US" sz="2400">
                <a:latin typeface="Gill Sans" charset="0"/>
              </a:rPr>
              <a:t>Ankylosing spondylitis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Crystal – </a:t>
            </a:r>
            <a:r>
              <a:rPr lang="en-US" sz="2400" i="1">
                <a:latin typeface="Gill Sans" charset="0"/>
              </a:rPr>
              <a:t>Gout, Pseudogout</a:t>
            </a:r>
            <a:endParaRPr lang="en-US" sz="2400">
              <a:latin typeface="Gill Sans" charset="0"/>
            </a:endParaRP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SLE, Vasculitis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PMR-GCA</a:t>
            </a:r>
          </a:p>
          <a:p>
            <a:pPr eaLnBrk="1" hangingPunct="1">
              <a:lnSpc>
                <a:spcPct val="90000"/>
              </a:lnSpc>
            </a:pPr>
            <a:endParaRPr lang="en-US" sz="2400">
              <a:latin typeface="Gill Sans" charset="0"/>
            </a:endParaRPr>
          </a:p>
          <a:p>
            <a:pPr eaLnBrk="1" hangingPunct="1">
              <a:lnSpc>
                <a:spcPct val="90000"/>
              </a:lnSpc>
              <a:buFontTx/>
              <a:buNone/>
            </a:pPr>
            <a:r>
              <a:rPr lang="en-US" sz="2400">
                <a:latin typeface="Gill Sans" charset="0"/>
              </a:rPr>
              <a:t>	</a:t>
            </a:r>
          </a:p>
          <a:p>
            <a:pPr eaLnBrk="1" hangingPunct="1">
              <a:lnSpc>
                <a:spcPct val="90000"/>
              </a:lnSpc>
              <a:buFontTx/>
              <a:buNone/>
            </a:pPr>
            <a:endParaRPr lang="en-US" sz="2400">
              <a:latin typeface="Gill Sans" charset="0"/>
            </a:endParaRPr>
          </a:p>
        </p:txBody>
      </p:sp>
      <p:sp>
        <p:nvSpPr>
          <p:cNvPr id="59396"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59397" name="Text Box 7"/>
          <p:cNvSpPr txBox="1">
            <a:spLocks noChangeArrowheads="1"/>
          </p:cNvSpPr>
          <p:nvPr/>
        </p:nvSpPr>
        <p:spPr bwMode="auto">
          <a:xfrm>
            <a:off x="4953000" y="1582738"/>
            <a:ext cx="3711575" cy="2620962"/>
          </a:xfrm>
          <a:prstGeom prst="rect">
            <a:avLst/>
          </a:prstGeom>
          <a:noFill/>
          <a:ln w="9525">
            <a:noFill/>
            <a:miter lim="800000"/>
            <a:headEnd/>
            <a:tailEnd/>
          </a:ln>
        </p:spPr>
        <p:txBody>
          <a:bodyPr wrap="none">
            <a:prstTxWarp prst="textNoShape">
              <a:avLst/>
            </a:prstTxWarp>
            <a:spAutoFit/>
          </a:bodyPr>
          <a:lstStyle/>
          <a:p>
            <a:pPr>
              <a:lnSpc>
                <a:spcPct val="90000"/>
              </a:lnSpc>
              <a:spcBef>
                <a:spcPct val="20000"/>
              </a:spcBef>
            </a:pPr>
            <a:r>
              <a:rPr lang="en-US" sz="2800" u="sng">
                <a:latin typeface="Gill Sans" charset="0"/>
              </a:rPr>
              <a:t>Markers of inflammation</a:t>
            </a:r>
            <a:endParaRPr lang="en-US" sz="2800">
              <a:latin typeface="Gill Sans" charset="0"/>
            </a:endParaRPr>
          </a:p>
          <a:p>
            <a:pPr lvl="1">
              <a:lnSpc>
                <a:spcPct val="90000"/>
              </a:lnSpc>
              <a:spcBef>
                <a:spcPct val="20000"/>
              </a:spcBef>
            </a:pPr>
            <a:r>
              <a:rPr lang="en-US" sz="2400">
                <a:latin typeface="Gill Sans" charset="0"/>
              </a:rPr>
              <a:t>ESR and CRP</a:t>
            </a:r>
          </a:p>
          <a:p>
            <a:pPr>
              <a:lnSpc>
                <a:spcPct val="90000"/>
              </a:lnSpc>
              <a:spcBef>
                <a:spcPct val="20000"/>
              </a:spcBef>
            </a:pPr>
            <a:r>
              <a:rPr lang="en-US" sz="2800" u="sng">
                <a:latin typeface="Gill Sans" charset="0"/>
              </a:rPr>
              <a:t>Auto-antibodies</a:t>
            </a:r>
            <a:endParaRPr lang="en-US" sz="2800">
              <a:latin typeface="Gill Sans" charset="0"/>
            </a:endParaRPr>
          </a:p>
          <a:p>
            <a:pPr lvl="1">
              <a:lnSpc>
                <a:spcPct val="90000"/>
              </a:lnSpc>
              <a:spcBef>
                <a:spcPct val="20000"/>
              </a:spcBef>
            </a:pPr>
            <a:r>
              <a:rPr lang="en-US" sz="2400">
                <a:latin typeface="Gill Sans" charset="0"/>
              </a:rPr>
              <a:t>RF and CCP</a:t>
            </a:r>
          </a:p>
          <a:p>
            <a:pPr>
              <a:lnSpc>
                <a:spcPct val="90000"/>
              </a:lnSpc>
              <a:spcBef>
                <a:spcPct val="20000"/>
              </a:spcBef>
            </a:pPr>
            <a:r>
              <a:rPr lang="en-US" sz="2800" u="sng">
                <a:latin typeface="Gill Sans" charset="0"/>
              </a:rPr>
              <a:t>X-rays hands/feet</a:t>
            </a:r>
            <a:endParaRPr lang="en-US" sz="2800">
              <a:latin typeface="Gill Sans" charset="0"/>
            </a:endParaRPr>
          </a:p>
          <a:p>
            <a:pPr lvl="1">
              <a:lnSpc>
                <a:spcPct val="90000"/>
              </a:lnSpc>
              <a:spcBef>
                <a:spcPct val="20000"/>
              </a:spcBef>
            </a:pPr>
            <a:r>
              <a:rPr lang="en-US" sz="2400">
                <a:latin typeface="Gill Sans" charset="0"/>
              </a:rPr>
              <a:t>erosions</a:t>
            </a:r>
          </a:p>
        </p:txBody>
      </p:sp>
      <p:sp>
        <p:nvSpPr>
          <p:cNvPr id="59398" name="Line 8"/>
          <p:cNvSpPr>
            <a:spLocks noChangeShapeType="1"/>
          </p:cNvSpPr>
          <p:nvPr/>
        </p:nvSpPr>
        <p:spPr bwMode="auto">
          <a:xfrm>
            <a:off x="4572000" y="1320800"/>
            <a:ext cx="12700" cy="974725"/>
          </a:xfrm>
          <a:prstGeom prst="line">
            <a:avLst/>
          </a:prstGeom>
          <a:noFill/>
          <a:ln w="60325">
            <a:solidFill>
              <a:schemeClr val="tx1"/>
            </a:solidFill>
            <a:prstDash val="sysDot"/>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atin typeface="Gill Sans" charset="0"/>
              </a:rPr>
              <a:t>Laboratory values based on DiffDx</a:t>
            </a:r>
          </a:p>
        </p:txBody>
      </p:sp>
      <p:sp>
        <p:nvSpPr>
          <p:cNvPr id="63491" name="Rectangle 3"/>
          <p:cNvSpPr>
            <a:spLocks noGrp="1" noChangeArrowheads="1"/>
          </p:cNvSpPr>
          <p:nvPr>
            <p:ph type="body" sz="half" idx="1"/>
          </p:nvPr>
        </p:nvSpPr>
        <p:spPr/>
        <p:txBody>
          <a:bodyPr/>
          <a:lstStyle/>
          <a:p>
            <a:pPr eaLnBrk="1" hangingPunct="1">
              <a:lnSpc>
                <a:spcPct val="90000"/>
              </a:lnSpc>
            </a:pPr>
            <a:r>
              <a:rPr lang="en-US" sz="2400" b="1">
                <a:latin typeface="Gill Sans" charset="0"/>
              </a:rPr>
              <a:t>Rheumatoid Arthritis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Psoriatic Arthritis</a:t>
            </a:r>
          </a:p>
          <a:p>
            <a:pPr eaLnBrk="1" hangingPunct="1">
              <a:lnSpc>
                <a:spcPct val="90000"/>
              </a:lnSpc>
            </a:pPr>
            <a:r>
              <a:rPr lang="en-US" sz="2400">
                <a:latin typeface="Gill Sans" charset="0"/>
              </a:rPr>
              <a:t>Inflammatory bowel disease</a:t>
            </a:r>
          </a:p>
          <a:p>
            <a:pPr eaLnBrk="1" hangingPunct="1">
              <a:lnSpc>
                <a:spcPct val="90000"/>
              </a:lnSpc>
            </a:pPr>
            <a:r>
              <a:rPr lang="en-US" sz="2400">
                <a:latin typeface="Gill Sans" charset="0"/>
              </a:rPr>
              <a:t>Ankylosing spondylitis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Crystal – </a:t>
            </a:r>
            <a:r>
              <a:rPr lang="en-US" sz="2400" i="1">
                <a:latin typeface="Gill Sans" charset="0"/>
              </a:rPr>
              <a:t>Gout, Pseudogout</a:t>
            </a:r>
            <a:endParaRPr lang="en-US" sz="2400">
              <a:latin typeface="Gill Sans" charset="0"/>
            </a:endParaRP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SLE, Vasculitis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PMR-GCA</a:t>
            </a:r>
          </a:p>
          <a:p>
            <a:pPr eaLnBrk="1" hangingPunct="1">
              <a:lnSpc>
                <a:spcPct val="90000"/>
              </a:lnSpc>
            </a:pPr>
            <a:endParaRPr lang="en-US" sz="2400">
              <a:latin typeface="Gill Sans" charset="0"/>
            </a:endParaRPr>
          </a:p>
          <a:p>
            <a:pPr eaLnBrk="1" hangingPunct="1">
              <a:lnSpc>
                <a:spcPct val="90000"/>
              </a:lnSpc>
              <a:buFontTx/>
              <a:buNone/>
            </a:pPr>
            <a:r>
              <a:rPr lang="en-US" sz="2400">
                <a:latin typeface="Gill Sans" charset="0"/>
              </a:rPr>
              <a:t>	</a:t>
            </a:r>
          </a:p>
          <a:p>
            <a:pPr eaLnBrk="1" hangingPunct="1">
              <a:lnSpc>
                <a:spcPct val="90000"/>
              </a:lnSpc>
              <a:buFontTx/>
              <a:buNone/>
            </a:pPr>
            <a:endParaRPr lang="en-US" sz="2400">
              <a:latin typeface="Gill Sans" charset="0"/>
            </a:endParaRPr>
          </a:p>
        </p:txBody>
      </p:sp>
      <p:sp>
        <p:nvSpPr>
          <p:cNvPr id="63492"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63493" name="Text Box 5"/>
          <p:cNvSpPr txBox="1">
            <a:spLocks noChangeArrowheads="1"/>
          </p:cNvSpPr>
          <p:nvPr/>
        </p:nvSpPr>
        <p:spPr bwMode="auto">
          <a:xfrm>
            <a:off x="4953000" y="2895600"/>
            <a:ext cx="3092450" cy="2620963"/>
          </a:xfrm>
          <a:prstGeom prst="rect">
            <a:avLst/>
          </a:prstGeom>
          <a:noFill/>
          <a:ln w="9525">
            <a:noFill/>
            <a:miter lim="800000"/>
            <a:headEnd/>
            <a:tailEnd/>
          </a:ln>
        </p:spPr>
        <p:txBody>
          <a:bodyPr wrap="none">
            <a:prstTxWarp prst="textNoShape">
              <a:avLst/>
            </a:prstTxWarp>
            <a:spAutoFit/>
          </a:bodyPr>
          <a:lstStyle/>
          <a:p>
            <a:pPr>
              <a:lnSpc>
                <a:spcPct val="90000"/>
              </a:lnSpc>
              <a:spcBef>
                <a:spcPct val="20000"/>
              </a:spcBef>
            </a:pPr>
            <a:r>
              <a:rPr lang="en-US" sz="2800" u="sng">
                <a:latin typeface="Gill Sans" charset="0"/>
              </a:rPr>
              <a:t>joint aspiration</a:t>
            </a:r>
            <a:endParaRPr lang="en-US" sz="2800">
              <a:latin typeface="Gill Sans" charset="0"/>
            </a:endParaRPr>
          </a:p>
          <a:p>
            <a:pPr lvl="1">
              <a:lnSpc>
                <a:spcPct val="90000"/>
              </a:lnSpc>
              <a:spcBef>
                <a:spcPct val="20000"/>
              </a:spcBef>
            </a:pPr>
            <a:r>
              <a:rPr lang="en-US" sz="2400">
                <a:latin typeface="Gill Sans" charset="0"/>
              </a:rPr>
              <a:t>Presence of crystals</a:t>
            </a:r>
          </a:p>
          <a:p>
            <a:pPr>
              <a:lnSpc>
                <a:spcPct val="90000"/>
              </a:lnSpc>
              <a:spcBef>
                <a:spcPct val="20000"/>
              </a:spcBef>
            </a:pPr>
            <a:r>
              <a:rPr lang="en-US" sz="2800" u="sng">
                <a:latin typeface="Gill Sans" charset="0"/>
              </a:rPr>
              <a:t>blood</a:t>
            </a:r>
            <a:endParaRPr lang="en-US" sz="2800">
              <a:latin typeface="Gill Sans" charset="0"/>
            </a:endParaRPr>
          </a:p>
          <a:p>
            <a:pPr lvl="1">
              <a:lnSpc>
                <a:spcPct val="90000"/>
              </a:lnSpc>
              <a:spcBef>
                <a:spcPct val="20000"/>
              </a:spcBef>
            </a:pPr>
            <a:r>
              <a:rPr lang="en-US" sz="2400">
                <a:latin typeface="Gill Sans" charset="0"/>
              </a:rPr>
              <a:t>Uric acid</a:t>
            </a:r>
            <a:endParaRPr lang="en-US" sz="2800" u="sng">
              <a:latin typeface="Gill Sans" charset="0"/>
            </a:endParaRPr>
          </a:p>
          <a:p>
            <a:pPr>
              <a:lnSpc>
                <a:spcPct val="90000"/>
              </a:lnSpc>
              <a:spcBef>
                <a:spcPct val="20000"/>
              </a:spcBef>
            </a:pPr>
            <a:r>
              <a:rPr lang="en-US" sz="2800" u="sng">
                <a:latin typeface="Gill Sans" charset="0"/>
              </a:rPr>
              <a:t>X-rays</a:t>
            </a:r>
            <a:endParaRPr lang="en-US" sz="2800">
              <a:latin typeface="Gill Sans" charset="0"/>
            </a:endParaRPr>
          </a:p>
          <a:p>
            <a:pPr lvl="1">
              <a:lnSpc>
                <a:spcPct val="90000"/>
              </a:lnSpc>
              <a:spcBef>
                <a:spcPct val="20000"/>
              </a:spcBef>
            </a:pPr>
            <a:r>
              <a:rPr lang="en-US" sz="2400">
                <a:latin typeface="Gill Sans" charset="0"/>
              </a:rPr>
              <a:t>erosions</a:t>
            </a:r>
          </a:p>
        </p:txBody>
      </p:sp>
      <p:sp>
        <p:nvSpPr>
          <p:cNvPr id="63494" name="Line 6"/>
          <p:cNvSpPr>
            <a:spLocks noChangeShapeType="1"/>
          </p:cNvSpPr>
          <p:nvPr/>
        </p:nvSpPr>
        <p:spPr bwMode="auto">
          <a:xfrm>
            <a:off x="4572000" y="3810000"/>
            <a:ext cx="12700" cy="974725"/>
          </a:xfrm>
          <a:prstGeom prst="line">
            <a:avLst/>
          </a:prstGeom>
          <a:noFill/>
          <a:ln w="60325">
            <a:solidFill>
              <a:schemeClr val="tx1"/>
            </a:solidFill>
            <a:prstDash val="sysDot"/>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atin typeface="Gill Sans" charset="0"/>
              </a:rPr>
              <a:t>Laboratory values based on DiffDx</a:t>
            </a:r>
          </a:p>
        </p:txBody>
      </p:sp>
      <p:sp>
        <p:nvSpPr>
          <p:cNvPr id="65539" name="Rectangle 3"/>
          <p:cNvSpPr>
            <a:spLocks noGrp="1" noChangeArrowheads="1"/>
          </p:cNvSpPr>
          <p:nvPr>
            <p:ph type="body" sz="half" idx="1"/>
          </p:nvPr>
        </p:nvSpPr>
        <p:spPr/>
        <p:txBody>
          <a:bodyPr/>
          <a:lstStyle/>
          <a:p>
            <a:pPr eaLnBrk="1" hangingPunct="1">
              <a:lnSpc>
                <a:spcPct val="90000"/>
              </a:lnSpc>
            </a:pPr>
            <a:r>
              <a:rPr lang="en-US" sz="2400" b="1">
                <a:latin typeface="Gill Sans" charset="0"/>
              </a:rPr>
              <a:t>Rheumatoid Arthritis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Psoriatic Arthritis</a:t>
            </a:r>
          </a:p>
          <a:p>
            <a:pPr eaLnBrk="1" hangingPunct="1">
              <a:lnSpc>
                <a:spcPct val="90000"/>
              </a:lnSpc>
            </a:pPr>
            <a:r>
              <a:rPr lang="en-US" sz="2400">
                <a:latin typeface="Gill Sans" charset="0"/>
              </a:rPr>
              <a:t>Inflammatory bowel disease</a:t>
            </a:r>
          </a:p>
          <a:p>
            <a:pPr eaLnBrk="1" hangingPunct="1">
              <a:lnSpc>
                <a:spcPct val="90000"/>
              </a:lnSpc>
            </a:pPr>
            <a:r>
              <a:rPr lang="en-US" sz="2400">
                <a:latin typeface="Gill Sans" charset="0"/>
              </a:rPr>
              <a:t>Ankylosing spondylitis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Crystal – </a:t>
            </a:r>
            <a:r>
              <a:rPr lang="en-US" sz="2400" i="1">
                <a:latin typeface="Gill Sans" charset="0"/>
              </a:rPr>
              <a:t>Gout, Pseudogout</a:t>
            </a:r>
            <a:endParaRPr lang="en-US" sz="2400">
              <a:latin typeface="Gill Sans" charset="0"/>
            </a:endParaRP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SLE, Vasculitis</a:t>
            </a:r>
          </a:p>
          <a:p>
            <a:pPr eaLnBrk="1" hangingPunct="1">
              <a:lnSpc>
                <a:spcPct val="90000"/>
              </a:lnSpc>
            </a:pPr>
            <a:endParaRPr lang="en-US" sz="2400">
              <a:latin typeface="Gill Sans" charset="0"/>
            </a:endParaRPr>
          </a:p>
          <a:p>
            <a:pPr eaLnBrk="1" hangingPunct="1">
              <a:lnSpc>
                <a:spcPct val="90000"/>
              </a:lnSpc>
            </a:pPr>
            <a:r>
              <a:rPr lang="en-US" sz="2400">
                <a:latin typeface="Gill Sans" charset="0"/>
              </a:rPr>
              <a:t>PMR-GCA</a:t>
            </a:r>
          </a:p>
          <a:p>
            <a:pPr eaLnBrk="1" hangingPunct="1">
              <a:lnSpc>
                <a:spcPct val="90000"/>
              </a:lnSpc>
            </a:pPr>
            <a:endParaRPr lang="en-US" sz="2400">
              <a:latin typeface="Gill Sans" charset="0"/>
            </a:endParaRPr>
          </a:p>
          <a:p>
            <a:pPr eaLnBrk="1" hangingPunct="1">
              <a:lnSpc>
                <a:spcPct val="90000"/>
              </a:lnSpc>
              <a:buFontTx/>
              <a:buNone/>
            </a:pPr>
            <a:r>
              <a:rPr lang="en-US" sz="2400">
                <a:latin typeface="Gill Sans" charset="0"/>
              </a:rPr>
              <a:t>	</a:t>
            </a:r>
          </a:p>
          <a:p>
            <a:pPr eaLnBrk="1" hangingPunct="1">
              <a:lnSpc>
                <a:spcPct val="90000"/>
              </a:lnSpc>
              <a:buFontTx/>
              <a:buNone/>
            </a:pPr>
            <a:endParaRPr lang="en-US" sz="2400">
              <a:latin typeface="Gill Sans" charset="0"/>
            </a:endParaRPr>
          </a:p>
        </p:txBody>
      </p:sp>
      <p:sp>
        <p:nvSpPr>
          <p:cNvPr id="65540"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65541" name="Text Box 5"/>
          <p:cNvSpPr txBox="1">
            <a:spLocks noChangeArrowheads="1"/>
          </p:cNvSpPr>
          <p:nvPr/>
        </p:nvSpPr>
        <p:spPr bwMode="auto">
          <a:xfrm>
            <a:off x="4953000" y="2514600"/>
            <a:ext cx="2568575" cy="3894138"/>
          </a:xfrm>
          <a:prstGeom prst="rect">
            <a:avLst/>
          </a:prstGeom>
          <a:noFill/>
          <a:ln w="9525">
            <a:noFill/>
            <a:miter lim="800000"/>
            <a:headEnd/>
            <a:tailEnd/>
          </a:ln>
        </p:spPr>
        <p:txBody>
          <a:bodyPr wrap="none">
            <a:prstTxWarp prst="textNoShape">
              <a:avLst/>
            </a:prstTxWarp>
            <a:spAutoFit/>
          </a:bodyPr>
          <a:lstStyle/>
          <a:p>
            <a:pPr>
              <a:lnSpc>
                <a:spcPct val="90000"/>
              </a:lnSpc>
              <a:spcBef>
                <a:spcPct val="20000"/>
              </a:spcBef>
            </a:pPr>
            <a:r>
              <a:rPr lang="en-US" sz="2800" u="sng">
                <a:latin typeface="Gill Sans" charset="0"/>
              </a:rPr>
              <a:t>autoantibodies</a:t>
            </a:r>
            <a:endParaRPr lang="en-US" sz="2800">
              <a:latin typeface="Gill Sans" charset="0"/>
            </a:endParaRPr>
          </a:p>
          <a:p>
            <a:pPr lvl="1">
              <a:lnSpc>
                <a:spcPct val="90000"/>
              </a:lnSpc>
              <a:spcBef>
                <a:spcPct val="20000"/>
              </a:spcBef>
            </a:pPr>
            <a:r>
              <a:rPr lang="en-US" sz="2400">
                <a:latin typeface="Gill Sans" charset="0"/>
              </a:rPr>
              <a:t>ANA</a:t>
            </a:r>
          </a:p>
          <a:p>
            <a:pPr lvl="1">
              <a:lnSpc>
                <a:spcPct val="90000"/>
              </a:lnSpc>
              <a:spcBef>
                <a:spcPct val="20000"/>
              </a:spcBef>
            </a:pPr>
            <a:r>
              <a:rPr lang="en-US" sz="2400">
                <a:latin typeface="Gill Sans" charset="0"/>
              </a:rPr>
              <a:t>ANCA</a:t>
            </a:r>
          </a:p>
          <a:p>
            <a:pPr>
              <a:lnSpc>
                <a:spcPct val="90000"/>
              </a:lnSpc>
              <a:spcBef>
                <a:spcPct val="20000"/>
              </a:spcBef>
            </a:pPr>
            <a:r>
              <a:rPr lang="en-US" sz="2800" u="sng">
                <a:latin typeface="Gill Sans" charset="0"/>
              </a:rPr>
              <a:t>blood</a:t>
            </a:r>
            <a:endParaRPr lang="en-US" sz="2800">
              <a:latin typeface="Gill Sans" charset="0"/>
            </a:endParaRPr>
          </a:p>
          <a:p>
            <a:pPr lvl="1">
              <a:lnSpc>
                <a:spcPct val="90000"/>
              </a:lnSpc>
              <a:spcBef>
                <a:spcPct val="20000"/>
              </a:spcBef>
            </a:pPr>
            <a:r>
              <a:rPr lang="en-US" sz="2400">
                <a:latin typeface="Gill Sans" charset="0"/>
              </a:rPr>
              <a:t>CH50</a:t>
            </a:r>
            <a:endParaRPr lang="en-US" sz="2800" u="sng">
              <a:latin typeface="Gill Sans" charset="0"/>
            </a:endParaRPr>
          </a:p>
          <a:p>
            <a:pPr>
              <a:lnSpc>
                <a:spcPct val="90000"/>
              </a:lnSpc>
              <a:spcBef>
                <a:spcPct val="20000"/>
              </a:spcBef>
            </a:pPr>
            <a:r>
              <a:rPr lang="en-US" sz="2800" u="sng">
                <a:latin typeface="Gill Sans" charset="0"/>
              </a:rPr>
              <a:t>urine</a:t>
            </a:r>
            <a:endParaRPr lang="en-US" sz="2800">
              <a:latin typeface="Gill Sans" charset="0"/>
            </a:endParaRPr>
          </a:p>
          <a:p>
            <a:pPr lvl="1">
              <a:lnSpc>
                <a:spcPct val="90000"/>
              </a:lnSpc>
              <a:spcBef>
                <a:spcPct val="20000"/>
              </a:spcBef>
            </a:pPr>
            <a:r>
              <a:rPr lang="en-US" sz="2400">
                <a:latin typeface="Gill Sans" charset="0"/>
              </a:rPr>
              <a:t>urinalysis</a:t>
            </a:r>
          </a:p>
          <a:p>
            <a:pPr>
              <a:lnSpc>
                <a:spcPct val="90000"/>
              </a:lnSpc>
              <a:spcBef>
                <a:spcPct val="20000"/>
              </a:spcBef>
            </a:pPr>
            <a:r>
              <a:rPr lang="en-US" sz="2800" u="sng">
                <a:latin typeface="Gill Sans" charset="0"/>
              </a:rPr>
              <a:t>X-rays</a:t>
            </a:r>
            <a:endParaRPr lang="en-US" sz="2800">
              <a:latin typeface="Gill Sans" charset="0"/>
            </a:endParaRPr>
          </a:p>
          <a:p>
            <a:pPr lvl="1">
              <a:lnSpc>
                <a:spcPct val="90000"/>
              </a:lnSpc>
              <a:spcBef>
                <a:spcPct val="20000"/>
              </a:spcBef>
            </a:pPr>
            <a:r>
              <a:rPr lang="en-US" sz="2400" i="1">
                <a:latin typeface="Gill Sans" charset="0"/>
              </a:rPr>
              <a:t>lack</a:t>
            </a:r>
            <a:r>
              <a:rPr lang="en-US" sz="2400">
                <a:latin typeface="Gill Sans" charset="0"/>
              </a:rPr>
              <a:t> of erosions</a:t>
            </a:r>
          </a:p>
        </p:txBody>
      </p:sp>
      <p:sp>
        <p:nvSpPr>
          <p:cNvPr id="65542" name="Line 6"/>
          <p:cNvSpPr>
            <a:spLocks noChangeShapeType="1"/>
          </p:cNvSpPr>
          <p:nvPr/>
        </p:nvSpPr>
        <p:spPr bwMode="auto">
          <a:xfrm>
            <a:off x="4572000" y="4587875"/>
            <a:ext cx="12700" cy="974725"/>
          </a:xfrm>
          <a:prstGeom prst="line">
            <a:avLst/>
          </a:prstGeom>
          <a:noFill/>
          <a:ln w="60325">
            <a:solidFill>
              <a:schemeClr val="tx1"/>
            </a:solidFill>
            <a:prstDash val="sysDot"/>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descr="1989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1238" y="2312988"/>
            <a:ext cx="2284501" cy="2868612"/>
          </a:xfrm>
          <a:prstGeom prst="rect">
            <a:avLst/>
          </a:prstGeom>
          <a:noFill/>
          <a:ln w="9525">
            <a:noFill/>
            <a:miter lim="800000"/>
            <a:headEnd/>
            <a:tailEnd/>
          </a:ln>
        </p:spPr>
      </p:pic>
      <p:sp>
        <p:nvSpPr>
          <p:cNvPr id="77827" name="Rectangle 8"/>
          <p:cNvSpPr>
            <a:spLocks noGrp="1" noChangeArrowheads="1"/>
          </p:cNvSpPr>
          <p:nvPr>
            <p:ph type="body" idx="1"/>
          </p:nvPr>
        </p:nvSpPr>
        <p:spPr/>
        <p:txBody>
          <a:bodyPr/>
          <a:lstStyle/>
          <a:p>
            <a:pPr eaLnBrk="1" hangingPunct="1">
              <a:lnSpc>
                <a:spcPct val="90000"/>
              </a:lnSpc>
            </a:pPr>
            <a:r>
              <a:rPr lang="en-US"/>
              <a:t>Cell count and differential</a:t>
            </a:r>
          </a:p>
          <a:p>
            <a:pPr eaLnBrk="1" hangingPunct="1">
              <a:lnSpc>
                <a:spcPct val="90000"/>
              </a:lnSpc>
            </a:pPr>
            <a:endParaRPr lang="en-US"/>
          </a:p>
          <a:p>
            <a:pPr eaLnBrk="1" hangingPunct="1">
              <a:lnSpc>
                <a:spcPct val="90000"/>
              </a:lnSpc>
            </a:pPr>
            <a:endParaRPr lang="en-US"/>
          </a:p>
          <a:p>
            <a:pPr eaLnBrk="1" hangingPunct="1">
              <a:lnSpc>
                <a:spcPct val="90000"/>
              </a:lnSpc>
            </a:pPr>
            <a:endParaRPr lang="en-US"/>
          </a:p>
          <a:p>
            <a:pPr eaLnBrk="1" hangingPunct="1">
              <a:lnSpc>
                <a:spcPct val="90000"/>
              </a:lnSpc>
              <a:buFontTx/>
              <a:buNone/>
            </a:pPr>
            <a:endParaRPr lang="en-US"/>
          </a:p>
          <a:p>
            <a:pPr eaLnBrk="1" hangingPunct="1">
              <a:lnSpc>
                <a:spcPct val="90000"/>
              </a:lnSpc>
            </a:pPr>
            <a:r>
              <a:rPr lang="en-US"/>
              <a:t>Crystals</a:t>
            </a:r>
          </a:p>
          <a:p>
            <a:pPr eaLnBrk="1" hangingPunct="1">
              <a:lnSpc>
                <a:spcPct val="90000"/>
              </a:lnSpc>
            </a:pPr>
            <a:endParaRPr lang="en-US"/>
          </a:p>
          <a:p>
            <a:pPr eaLnBrk="1" hangingPunct="1">
              <a:lnSpc>
                <a:spcPct val="90000"/>
              </a:lnSpc>
            </a:pPr>
            <a:r>
              <a:rPr lang="en-US"/>
              <a:t>Gram stain and culture</a:t>
            </a:r>
          </a:p>
        </p:txBody>
      </p:sp>
      <p:sp>
        <p:nvSpPr>
          <p:cNvPr id="77828" name="Text Box 5"/>
          <p:cNvSpPr txBox="1">
            <a:spLocks noChangeArrowheads="1"/>
          </p:cNvSpPr>
          <p:nvPr/>
        </p:nvSpPr>
        <p:spPr bwMode="auto">
          <a:xfrm>
            <a:off x="1131888" y="2209800"/>
            <a:ext cx="4592637" cy="1895475"/>
          </a:xfrm>
          <a:prstGeom prst="rect">
            <a:avLst/>
          </a:prstGeom>
          <a:noFill/>
          <a:ln w="9525">
            <a:solidFill>
              <a:schemeClr val="accent2"/>
            </a:solidFill>
            <a:miter lim="800000"/>
            <a:headEnd/>
            <a:tailEnd/>
          </a:ln>
        </p:spPr>
        <p:txBody>
          <a:bodyPr wrap="none">
            <a:prstTxWarp prst="textNoShape">
              <a:avLst/>
            </a:prstTxWarp>
            <a:spAutoFit/>
          </a:bodyPr>
          <a:lstStyle/>
          <a:p>
            <a:pPr>
              <a:lnSpc>
                <a:spcPct val="90000"/>
              </a:lnSpc>
              <a:spcBef>
                <a:spcPct val="20000"/>
              </a:spcBef>
            </a:pPr>
            <a:r>
              <a:rPr lang="en-US" sz="2800" i="1">
                <a:latin typeface="Gill Sans" charset="0"/>
              </a:rPr>
              <a:t>non-inflammatory     &lt;1500</a:t>
            </a:r>
          </a:p>
          <a:p>
            <a:pPr>
              <a:lnSpc>
                <a:spcPct val="90000"/>
              </a:lnSpc>
              <a:spcBef>
                <a:spcPct val="20000"/>
              </a:spcBef>
            </a:pPr>
            <a:r>
              <a:rPr lang="en-US" sz="2800" i="1">
                <a:latin typeface="Gill Sans" charset="0"/>
              </a:rPr>
              <a:t>mildly inflammatory  1500-3500</a:t>
            </a:r>
          </a:p>
          <a:p>
            <a:pPr>
              <a:lnSpc>
                <a:spcPct val="90000"/>
              </a:lnSpc>
              <a:spcBef>
                <a:spcPct val="20000"/>
              </a:spcBef>
            </a:pPr>
            <a:r>
              <a:rPr lang="en-US" sz="2800" i="1">
                <a:latin typeface="Gill Sans" charset="0"/>
              </a:rPr>
              <a:t>inflammatory            &gt;3500</a:t>
            </a:r>
          </a:p>
          <a:p>
            <a:pPr>
              <a:lnSpc>
                <a:spcPct val="90000"/>
              </a:lnSpc>
              <a:spcBef>
                <a:spcPct val="20000"/>
              </a:spcBef>
            </a:pPr>
            <a:r>
              <a:rPr lang="en-US" sz="2800" i="1">
                <a:latin typeface="Gill Sans" charset="0"/>
              </a:rPr>
              <a:t>possible infection       &gt;50,000</a:t>
            </a:r>
          </a:p>
        </p:txBody>
      </p:sp>
      <p:sp>
        <p:nvSpPr>
          <p:cNvPr id="77830" name="Rectangle 11"/>
          <p:cNvSpPr>
            <a:spLocks noChangeArrowheads="1"/>
          </p:cNvSpPr>
          <p:nvPr/>
        </p:nvSpPr>
        <p:spPr bwMode="auto">
          <a:xfrm>
            <a:off x="685800" y="457200"/>
            <a:ext cx="7772400" cy="1143000"/>
          </a:xfrm>
          <a:prstGeom prst="rect">
            <a:avLst/>
          </a:prstGeom>
          <a:noFill/>
          <a:ln w="9525">
            <a:noFill/>
            <a:miter lim="800000"/>
            <a:headEnd/>
            <a:tailEnd/>
          </a:ln>
        </p:spPr>
        <p:txBody>
          <a:bodyPr anchor="ctr">
            <a:prstTxWarp prst="textNoShape">
              <a:avLst/>
            </a:prstTxWarp>
          </a:bodyPr>
          <a:lstStyle/>
          <a:p>
            <a:pPr algn="ctr"/>
            <a:r>
              <a:rPr lang="en-US" sz="4400">
                <a:solidFill>
                  <a:schemeClr val="tx2"/>
                </a:solidFill>
                <a:latin typeface="Gill Sans" charset="0"/>
              </a:rPr>
              <a:t>Joint fluid analysis</a:t>
            </a:r>
          </a:p>
        </p:txBody>
      </p:sp>
      <p:sp>
        <p:nvSpPr>
          <p:cNvPr id="77831" name="Line 12"/>
          <p:cNvSpPr>
            <a:spLocks noChangeShapeType="1"/>
          </p:cNvSpPr>
          <p:nvPr/>
        </p:nvSpPr>
        <p:spPr bwMode="auto">
          <a:xfrm>
            <a:off x="381000" y="14478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ChangeArrowheads="1"/>
          </p:cNvSpPr>
          <p:nvPr/>
        </p:nvSpPr>
        <p:spPr bwMode="auto">
          <a:xfrm>
            <a:off x="685800" y="457200"/>
            <a:ext cx="7772400" cy="1143000"/>
          </a:xfrm>
          <a:prstGeom prst="rect">
            <a:avLst/>
          </a:prstGeom>
          <a:noFill/>
          <a:ln w="9525">
            <a:noFill/>
            <a:miter lim="800000"/>
            <a:headEnd/>
            <a:tailEnd/>
          </a:ln>
        </p:spPr>
        <p:txBody>
          <a:bodyPr anchor="ctr">
            <a:prstTxWarp prst="textNoShape">
              <a:avLst/>
            </a:prstTxWarp>
          </a:bodyPr>
          <a:lstStyle/>
          <a:p>
            <a:pPr algn="ctr"/>
            <a:r>
              <a:rPr lang="en-US" sz="4400">
                <a:solidFill>
                  <a:schemeClr val="tx2"/>
                </a:solidFill>
                <a:latin typeface="Gill Sans" charset="0"/>
              </a:rPr>
              <a:t>Clinical utility of x-rays</a:t>
            </a:r>
          </a:p>
        </p:txBody>
      </p:sp>
      <p:sp>
        <p:nvSpPr>
          <p:cNvPr id="79875" name="Line 6"/>
          <p:cNvSpPr>
            <a:spLocks noChangeShapeType="1"/>
          </p:cNvSpPr>
          <p:nvPr/>
        </p:nvSpPr>
        <p:spPr bwMode="auto">
          <a:xfrm>
            <a:off x="381000" y="14478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79876" name="Rectangle 8"/>
          <p:cNvSpPr>
            <a:spLocks noGrp="1" noChangeArrowheads="1"/>
          </p:cNvSpPr>
          <p:nvPr>
            <p:ph type="body" idx="1"/>
          </p:nvPr>
        </p:nvSpPr>
        <p:spPr/>
        <p:txBody>
          <a:bodyPr/>
          <a:lstStyle/>
          <a:p>
            <a:pPr eaLnBrk="1" hangingPunct="1"/>
            <a:r>
              <a:rPr lang="en-US" sz="2800">
                <a:latin typeface="Gill Sans" charset="0"/>
              </a:rPr>
              <a:t>X-rays show only bone, not cartilage or synovium</a:t>
            </a:r>
          </a:p>
          <a:p>
            <a:pPr eaLnBrk="1" hangingPunct="1"/>
            <a:r>
              <a:rPr lang="en-US" sz="2800">
                <a:latin typeface="Gill Sans" charset="0"/>
              </a:rPr>
              <a:t>Lesions must correlate w/ clinical picture</a:t>
            </a:r>
          </a:p>
          <a:p>
            <a:pPr eaLnBrk="1" hangingPunct="1"/>
            <a:r>
              <a:rPr lang="en-US" sz="2800">
                <a:latin typeface="Gill Sans" charset="0"/>
              </a:rPr>
              <a:t>Erosive pattern (or lack) useful in diff. diagnosis</a:t>
            </a:r>
          </a:p>
          <a:p>
            <a:pPr eaLnBrk="1" hangingPunct="1"/>
            <a:r>
              <a:rPr lang="en-US" sz="2800">
                <a:latin typeface="Gill Sans" charset="0"/>
              </a:rPr>
              <a:t>Early inflammatory lesions often non-specific</a:t>
            </a:r>
          </a:p>
          <a:p>
            <a:pPr eaLnBrk="1" hangingPunct="1"/>
            <a:r>
              <a:rPr lang="en-US" sz="2800">
                <a:latin typeface="Gill Sans" charset="0"/>
              </a:rPr>
              <a:t>X-ray changes take months to occur</a:t>
            </a:r>
          </a:p>
          <a:p>
            <a:pPr lvl="1" eaLnBrk="1" hangingPunct="1"/>
            <a:r>
              <a:rPr lang="en-US" sz="2400" i="1">
                <a:latin typeface="Gill Sans" charset="0"/>
                <a:ea typeface="ＭＳ Ｐゴシック" charset="-128"/>
              </a:rPr>
              <a:t>avascular necrosis not visible for 6 wks</a:t>
            </a:r>
          </a:p>
          <a:p>
            <a:pPr lvl="1" eaLnBrk="1" hangingPunct="1"/>
            <a:r>
              <a:rPr lang="en-US" sz="2400" i="1">
                <a:latin typeface="Gill Sans" charset="0"/>
                <a:ea typeface="ＭＳ Ｐゴシック" charset="-128"/>
              </a:rPr>
              <a:t>spondylitis not evident for 2 – 10 yrs</a:t>
            </a:r>
            <a:endParaRPr lang="en-US" sz="2400">
              <a:latin typeface="Gill Sans" charset="0"/>
              <a:ea typeface="ＭＳ Ｐゴシック" charset="-128"/>
            </a:endParaRPr>
          </a:p>
          <a:p>
            <a:pPr eaLnBrk="1" hangingPunct="1"/>
            <a:r>
              <a:rPr lang="en-US" sz="2800">
                <a:latin typeface="Gill Sans" charset="0"/>
              </a:rPr>
              <a:t>Valuable for plotting the clinical course in terms of structural changes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srcRect/>
          <a:stretch>
            <a:fillRect/>
          </a:stretch>
        </p:blipFill>
        <p:spPr bwMode="auto">
          <a:xfrm>
            <a:off x="0" y="0"/>
            <a:ext cx="9515475" cy="7632700"/>
          </a:xfrm>
          <a:prstGeom prst="rect">
            <a:avLst/>
          </a:prstGeom>
          <a:noFill/>
          <a:ln w="9525">
            <a:noFill/>
            <a:miter lim="800000"/>
            <a:headEnd/>
            <a:tailEnd/>
          </a:ln>
        </p:spPr>
      </p:pic>
      <p:pic>
        <p:nvPicPr>
          <p:cNvPr id="138243" name="Picture 3"/>
          <p:cNvPicPr>
            <a:picLocks noChangeAspect="1" noChangeArrowheads="1"/>
          </p:cNvPicPr>
          <p:nvPr/>
        </p:nvPicPr>
        <p:blipFill>
          <a:blip r:embed="rId4"/>
          <a:srcRect/>
          <a:stretch>
            <a:fillRect/>
          </a:stretch>
        </p:blipFill>
        <p:spPr bwMode="auto">
          <a:xfrm>
            <a:off x="-609600" y="0"/>
            <a:ext cx="10356850" cy="70977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dissolve">
                                      <p:cBhvr>
                                        <p:cTn id="7" dur="1000"/>
                                        <p:tgtEl>
                                          <p:spTgt spid="13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52523899Gout"/>
          <p:cNvPicPr>
            <a:picLocks noChangeAspect="1" noChangeArrowheads="1"/>
          </p:cNvPicPr>
          <p:nvPr/>
        </p:nvPicPr>
        <p:blipFill>
          <a:blip r:embed="rId3"/>
          <a:srcRect/>
          <a:stretch>
            <a:fillRect/>
          </a:stretch>
        </p:blipFill>
        <p:spPr bwMode="auto">
          <a:xfrm>
            <a:off x="3365500" y="1828800"/>
            <a:ext cx="2551113" cy="3806825"/>
          </a:xfrm>
          <a:prstGeom prst="rect">
            <a:avLst/>
          </a:prstGeom>
          <a:noFill/>
          <a:ln w="9525">
            <a:noFill/>
            <a:miter lim="800000"/>
            <a:headEnd/>
            <a:tailEnd/>
          </a:ln>
        </p:spPr>
      </p:pic>
      <p:sp>
        <p:nvSpPr>
          <p:cNvPr id="83971" name="Rectangle 3"/>
          <p:cNvSpPr>
            <a:spLocks noChangeArrowheads="1"/>
          </p:cNvSpPr>
          <p:nvPr/>
        </p:nvSpPr>
        <p:spPr bwMode="auto">
          <a:xfrm>
            <a:off x="685800" y="457200"/>
            <a:ext cx="7772400" cy="1143000"/>
          </a:xfrm>
          <a:prstGeom prst="rect">
            <a:avLst/>
          </a:prstGeom>
          <a:noFill/>
          <a:ln w="9525">
            <a:noFill/>
            <a:miter lim="800000"/>
            <a:headEnd/>
            <a:tailEnd/>
          </a:ln>
        </p:spPr>
        <p:txBody>
          <a:bodyPr anchor="ctr">
            <a:prstTxWarp prst="textNoShape">
              <a:avLst/>
            </a:prstTxWarp>
          </a:bodyPr>
          <a:lstStyle/>
          <a:p>
            <a:pPr algn="ctr"/>
            <a:r>
              <a:rPr lang="en-US" sz="4400">
                <a:solidFill>
                  <a:schemeClr val="tx2"/>
                </a:solidFill>
                <a:latin typeface="Gill Sans" charset="0"/>
              </a:rPr>
              <a:t>Patterns of radiographic changes</a:t>
            </a:r>
          </a:p>
        </p:txBody>
      </p:sp>
      <p:sp>
        <p:nvSpPr>
          <p:cNvPr id="83972" name="Line 4"/>
          <p:cNvSpPr>
            <a:spLocks noChangeShapeType="1"/>
          </p:cNvSpPr>
          <p:nvPr/>
        </p:nvSpPr>
        <p:spPr bwMode="auto">
          <a:xfrm>
            <a:off x="381000" y="14478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pic>
        <p:nvPicPr>
          <p:cNvPr id="83973" name="Picture 5" descr="DJDFingers"/>
          <p:cNvPicPr>
            <a:picLocks noChangeAspect="1" noChangeArrowheads="1"/>
          </p:cNvPicPr>
          <p:nvPr/>
        </p:nvPicPr>
        <p:blipFill>
          <a:blip r:embed="rId4"/>
          <a:srcRect/>
          <a:stretch>
            <a:fillRect/>
          </a:stretch>
        </p:blipFill>
        <p:spPr bwMode="auto">
          <a:xfrm>
            <a:off x="6235700" y="1938338"/>
            <a:ext cx="2527300" cy="3586162"/>
          </a:xfrm>
          <a:prstGeom prst="rect">
            <a:avLst/>
          </a:prstGeom>
          <a:noFill/>
          <a:ln w="9525">
            <a:noFill/>
            <a:miter lim="800000"/>
            <a:headEnd/>
            <a:tailEnd/>
          </a:ln>
        </p:spPr>
      </p:pic>
      <p:pic>
        <p:nvPicPr>
          <p:cNvPr id="83974" name="Picture 17" descr="handrheum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1775" y="2306638"/>
            <a:ext cx="2816225" cy="2849562"/>
          </a:xfrm>
          <a:prstGeom prst="rect">
            <a:avLst/>
          </a:prstGeom>
          <a:noFill/>
          <a:ln w="9525">
            <a:noFill/>
            <a:miter lim="800000"/>
            <a:headEnd/>
            <a:tailEnd/>
          </a:ln>
        </p:spPr>
      </p:pic>
      <p:sp>
        <p:nvSpPr>
          <p:cNvPr id="83975" name="Text Box 18"/>
          <p:cNvSpPr txBox="1">
            <a:spLocks noChangeArrowheads="1"/>
          </p:cNvSpPr>
          <p:nvPr/>
        </p:nvSpPr>
        <p:spPr bwMode="auto">
          <a:xfrm>
            <a:off x="1219200" y="5881688"/>
            <a:ext cx="700088" cy="579437"/>
          </a:xfrm>
          <a:prstGeom prst="rect">
            <a:avLst/>
          </a:prstGeom>
          <a:noFill/>
          <a:ln w="9525">
            <a:noFill/>
            <a:miter lim="800000"/>
            <a:headEnd/>
            <a:tailEnd/>
          </a:ln>
        </p:spPr>
        <p:txBody>
          <a:bodyPr wrap="none">
            <a:prstTxWarp prst="textNoShape">
              <a:avLst/>
            </a:prstTxWarp>
            <a:spAutoFit/>
          </a:bodyPr>
          <a:lstStyle/>
          <a:p>
            <a:r>
              <a:rPr lang="en-US" sz="3200">
                <a:latin typeface="Gill Sans" charset="0"/>
              </a:rPr>
              <a:t>RA</a:t>
            </a:r>
          </a:p>
        </p:txBody>
      </p:sp>
      <p:sp>
        <p:nvSpPr>
          <p:cNvPr id="83976" name="Text Box 19"/>
          <p:cNvSpPr txBox="1">
            <a:spLocks noChangeArrowheads="1"/>
          </p:cNvSpPr>
          <p:nvPr/>
        </p:nvSpPr>
        <p:spPr bwMode="auto">
          <a:xfrm>
            <a:off x="7148513" y="5881688"/>
            <a:ext cx="790575" cy="579437"/>
          </a:xfrm>
          <a:prstGeom prst="rect">
            <a:avLst/>
          </a:prstGeom>
          <a:noFill/>
          <a:ln w="9525">
            <a:noFill/>
            <a:miter lim="800000"/>
            <a:headEnd/>
            <a:tailEnd/>
          </a:ln>
        </p:spPr>
        <p:txBody>
          <a:bodyPr wrap="none">
            <a:prstTxWarp prst="textNoShape">
              <a:avLst/>
            </a:prstTxWarp>
            <a:spAutoFit/>
          </a:bodyPr>
          <a:lstStyle/>
          <a:p>
            <a:r>
              <a:rPr lang="en-US" sz="3200">
                <a:latin typeface="Gill Sans" charset="0"/>
              </a:rPr>
              <a:t>OA</a:t>
            </a:r>
          </a:p>
        </p:txBody>
      </p:sp>
      <p:sp>
        <p:nvSpPr>
          <p:cNvPr id="83977" name="Text Box 20"/>
          <p:cNvSpPr txBox="1">
            <a:spLocks noChangeArrowheads="1"/>
          </p:cNvSpPr>
          <p:nvPr/>
        </p:nvSpPr>
        <p:spPr bwMode="auto">
          <a:xfrm>
            <a:off x="4205288" y="5883275"/>
            <a:ext cx="920750" cy="579438"/>
          </a:xfrm>
          <a:prstGeom prst="rect">
            <a:avLst/>
          </a:prstGeom>
          <a:noFill/>
          <a:ln w="9525">
            <a:noFill/>
            <a:miter lim="800000"/>
            <a:headEnd/>
            <a:tailEnd/>
          </a:ln>
        </p:spPr>
        <p:txBody>
          <a:bodyPr wrap="none">
            <a:prstTxWarp prst="textNoShape">
              <a:avLst/>
            </a:prstTxWarp>
            <a:spAutoFit/>
          </a:bodyPr>
          <a:lstStyle/>
          <a:p>
            <a:r>
              <a:rPr lang="en-US" sz="3200">
                <a:latin typeface="Gill Sans" charset="0"/>
              </a:rPr>
              <a:t>gout</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ChangeArrowheads="1"/>
          </p:cNvSpPr>
          <p:nvPr/>
        </p:nvSpPr>
        <p:spPr bwMode="auto">
          <a:xfrm>
            <a:off x="685800" y="457200"/>
            <a:ext cx="7772400" cy="1143000"/>
          </a:xfrm>
          <a:prstGeom prst="rect">
            <a:avLst/>
          </a:prstGeom>
          <a:noFill/>
          <a:ln w="9525">
            <a:noFill/>
            <a:miter lim="800000"/>
            <a:headEnd/>
            <a:tailEnd/>
          </a:ln>
        </p:spPr>
        <p:txBody>
          <a:bodyPr anchor="ctr">
            <a:prstTxWarp prst="textNoShape">
              <a:avLst/>
            </a:prstTxWarp>
          </a:bodyPr>
          <a:lstStyle/>
          <a:p>
            <a:pPr algn="ctr"/>
            <a:r>
              <a:rPr lang="en-US" sz="4400">
                <a:solidFill>
                  <a:schemeClr val="tx2"/>
                </a:solidFill>
                <a:latin typeface="Gill Sans" charset="0"/>
              </a:rPr>
              <a:t>Patterns of radiographic changes</a:t>
            </a:r>
          </a:p>
        </p:txBody>
      </p:sp>
      <p:sp>
        <p:nvSpPr>
          <p:cNvPr id="86019" name="Line 4"/>
          <p:cNvSpPr>
            <a:spLocks noChangeShapeType="1"/>
          </p:cNvSpPr>
          <p:nvPr/>
        </p:nvSpPr>
        <p:spPr bwMode="auto">
          <a:xfrm>
            <a:off x="381000" y="14478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pic>
        <p:nvPicPr>
          <p:cNvPr id="86020" name="Picture 6" descr="psoriasispip"/>
          <p:cNvPicPr>
            <a:picLocks noChangeAspect="1" noChangeArrowheads="1"/>
          </p:cNvPicPr>
          <p:nvPr/>
        </p:nvPicPr>
        <p:blipFill>
          <a:blip r:embed="rId3"/>
          <a:srcRect/>
          <a:stretch>
            <a:fillRect/>
          </a:stretch>
        </p:blipFill>
        <p:spPr bwMode="auto">
          <a:xfrm>
            <a:off x="444500" y="2344738"/>
            <a:ext cx="1508125" cy="1362075"/>
          </a:xfrm>
          <a:prstGeom prst="rect">
            <a:avLst/>
          </a:prstGeom>
          <a:noFill/>
          <a:ln w="9525">
            <a:noFill/>
            <a:miter lim="800000"/>
            <a:headEnd/>
            <a:tailEnd/>
          </a:ln>
        </p:spPr>
      </p:pic>
      <p:pic>
        <p:nvPicPr>
          <p:cNvPr id="86021" name="Picture 7" descr="rapip"/>
          <p:cNvPicPr>
            <a:picLocks noChangeAspect="1" noChangeArrowheads="1"/>
          </p:cNvPicPr>
          <p:nvPr/>
        </p:nvPicPr>
        <p:blipFill>
          <a:blip r:embed="rId4"/>
          <a:srcRect/>
          <a:stretch>
            <a:fillRect/>
          </a:stretch>
        </p:blipFill>
        <p:spPr bwMode="auto">
          <a:xfrm>
            <a:off x="2273300" y="2390775"/>
            <a:ext cx="1460500" cy="1270000"/>
          </a:xfrm>
          <a:prstGeom prst="rect">
            <a:avLst/>
          </a:prstGeom>
          <a:noFill/>
          <a:ln w="9525">
            <a:noFill/>
            <a:miter lim="800000"/>
            <a:headEnd/>
            <a:tailEnd/>
          </a:ln>
        </p:spPr>
      </p:pic>
      <p:sp>
        <p:nvSpPr>
          <p:cNvPr id="86022" name="Text Box 8"/>
          <p:cNvSpPr txBox="1">
            <a:spLocks noChangeArrowheads="1"/>
          </p:cNvSpPr>
          <p:nvPr/>
        </p:nvSpPr>
        <p:spPr bwMode="auto">
          <a:xfrm>
            <a:off x="2667000" y="4144963"/>
            <a:ext cx="700088" cy="579437"/>
          </a:xfrm>
          <a:prstGeom prst="rect">
            <a:avLst/>
          </a:prstGeom>
          <a:noFill/>
          <a:ln w="9525">
            <a:noFill/>
            <a:miter lim="800000"/>
            <a:headEnd/>
            <a:tailEnd/>
          </a:ln>
        </p:spPr>
        <p:txBody>
          <a:bodyPr wrap="none">
            <a:prstTxWarp prst="textNoShape">
              <a:avLst/>
            </a:prstTxWarp>
            <a:spAutoFit/>
          </a:bodyPr>
          <a:lstStyle/>
          <a:p>
            <a:r>
              <a:rPr lang="en-US" sz="3200">
                <a:latin typeface="Gill Sans" charset="0"/>
              </a:rPr>
              <a:t>RA</a:t>
            </a:r>
          </a:p>
        </p:txBody>
      </p:sp>
      <p:sp>
        <p:nvSpPr>
          <p:cNvPr id="86023" name="Text Box 9"/>
          <p:cNvSpPr txBox="1">
            <a:spLocks noChangeArrowheads="1"/>
          </p:cNvSpPr>
          <p:nvPr/>
        </p:nvSpPr>
        <p:spPr bwMode="auto">
          <a:xfrm>
            <a:off x="381000" y="4144963"/>
            <a:ext cx="1593850" cy="579437"/>
          </a:xfrm>
          <a:prstGeom prst="rect">
            <a:avLst/>
          </a:prstGeom>
          <a:noFill/>
          <a:ln w="9525">
            <a:noFill/>
            <a:miter lim="800000"/>
            <a:headEnd/>
            <a:tailEnd/>
          </a:ln>
        </p:spPr>
        <p:txBody>
          <a:bodyPr wrap="none">
            <a:prstTxWarp prst="textNoShape">
              <a:avLst/>
            </a:prstTxWarp>
            <a:spAutoFit/>
          </a:bodyPr>
          <a:lstStyle/>
          <a:p>
            <a:r>
              <a:rPr lang="en-US" sz="3200">
                <a:latin typeface="Gill Sans" charset="0"/>
              </a:rPr>
              <a:t>psoriasis</a:t>
            </a:r>
          </a:p>
        </p:txBody>
      </p:sp>
      <p:sp>
        <p:nvSpPr>
          <p:cNvPr id="86024" name="Text Box 10"/>
          <p:cNvSpPr txBox="1">
            <a:spLocks noChangeArrowheads="1"/>
          </p:cNvSpPr>
          <p:nvPr/>
        </p:nvSpPr>
        <p:spPr bwMode="auto">
          <a:xfrm>
            <a:off x="5800725" y="6286500"/>
            <a:ext cx="2962275" cy="274638"/>
          </a:xfrm>
          <a:prstGeom prst="rect">
            <a:avLst/>
          </a:prstGeom>
          <a:noFill/>
          <a:ln w="9525">
            <a:noFill/>
            <a:miter lim="800000"/>
            <a:headEnd/>
            <a:tailEnd/>
          </a:ln>
        </p:spPr>
        <p:txBody>
          <a:bodyPr wrap="none">
            <a:prstTxWarp prst="textNoShape">
              <a:avLst/>
            </a:prstTxWarp>
            <a:spAutoFit/>
          </a:bodyPr>
          <a:lstStyle/>
          <a:p>
            <a:r>
              <a:rPr lang="en-US" sz="1200" i="1"/>
              <a:t>http://www.gentili.net/Hand/summary.htm</a:t>
            </a:r>
          </a:p>
        </p:txBody>
      </p:sp>
      <p:pic>
        <p:nvPicPr>
          <p:cNvPr id="86025" name="Picture 11" descr="oadip"/>
          <p:cNvPicPr>
            <a:picLocks noChangeAspect="1" noChangeArrowheads="1"/>
          </p:cNvPicPr>
          <p:nvPr/>
        </p:nvPicPr>
        <p:blipFill>
          <a:blip r:embed="rId5"/>
          <a:srcRect/>
          <a:stretch>
            <a:fillRect/>
          </a:stretch>
        </p:blipFill>
        <p:spPr bwMode="auto">
          <a:xfrm>
            <a:off x="4056063" y="2338388"/>
            <a:ext cx="1289050" cy="1374775"/>
          </a:xfrm>
          <a:prstGeom prst="rect">
            <a:avLst/>
          </a:prstGeom>
          <a:noFill/>
          <a:ln w="9525">
            <a:noFill/>
            <a:miter lim="800000"/>
            <a:headEnd/>
            <a:tailEnd/>
          </a:ln>
        </p:spPr>
      </p:pic>
      <p:sp>
        <p:nvSpPr>
          <p:cNvPr id="86026" name="Text Box 12"/>
          <p:cNvSpPr txBox="1">
            <a:spLocks noChangeArrowheads="1"/>
          </p:cNvSpPr>
          <p:nvPr/>
        </p:nvSpPr>
        <p:spPr bwMode="auto">
          <a:xfrm>
            <a:off x="4341813" y="4144963"/>
            <a:ext cx="790575" cy="579437"/>
          </a:xfrm>
          <a:prstGeom prst="rect">
            <a:avLst/>
          </a:prstGeom>
          <a:noFill/>
          <a:ln w="9525">
            <a:noFill/>
            <a:miter lim="800000"/>
            <a:headEnd/>
            <a:tailEnd/>
          </a:ln>
        </p:spPr>
        <p:txBody>
          <a:bodyPr wrap="none">
            <a:prstTxWarp prst="textNoShape">
              <a:avLst/>
            </a:prstTxWarp>
            <a:spAutoFit/>
          </a:bodyPr>
          <a:lstStyle/>
          <a:p>
            <a:r>
              <a:rPr lang="en-US" sz="3200">
                <a:latin typeface="Gill Sans" charset="0"/>
              </a:rPr>
              <a:t>OA</a:t>
            </a:r>
          </a:p>
        </p:txBody>
      </p:sp>
      <p:pic>
        <p:nvPicPr>
          <p:cNvPr id="86027" name="Picture 13" descr="goutdip"/>
          <p:cNvPicPr>
            <a:picLocks noChangeAspect="1" noChangeArrowheads="1"/>
          </p:cNvPicPr>
          <p:nvPr/>
        </p:nvPicPr>
        <p:blipFill>
          <a:blip r:embed="rId6"/>
          <a:srcRect/>
          <a:stretch>
            <a:fillRect/>
          </a:stretch>
        </p:blipFill>
        <p:spPr bwMode="auto">
          <a:xfrm>
            <a:off x="5667375" y="2346325"/>
            <a:ext cx="1398588" cy="1360488"/>
          </a:xfrm>
          <a:prstGeom prst="rect">
            <a:avLst/>
          </a:prstGeom>
          <a:noFill/>
          <a:ln w="9525">
            <a:noFill/>
            <a:miter lim="800000"/>
            <a:headEnd/>
            <a:tailEnd/>
          </a:ln>
        </p:spPr>
      </p:pic>
      <p:sp>
        <p:nvSpPr>
          <p:cNvPr id="86028" name="Text Box 14"/>
          <p:cNvSpPr txBox="1">
            <a:spLocks noChangeArrowheads="1"/>
          </p:cNvSpPr>
          <p:nvPr/>
        </p:nvSpPr>
        <p:spPr bwMode="auto">
          <a:xfrm>
            <a:off x="5953125" y="4144963"/>
            <a:ext cx="920750" cy="579437"/>
          </a:xfrm>
          <a:prstGeom prst="rect">
            <a:avLst/>
          </a:prstGeom>
          <a:noFill/>
          <a:ln w="9525">
            <a:noFill/>
            <a:miter lim="800000"/>
            <a:headEnd/>
            <a:tailEnd/>
          </a:ln>
        </p:spPr>
        <p:txBody>
          <a:bodyPr wrap="none">
            <a:prstTxWarp prst="textNoShape">
              <a:avLst/>
            </a:prstTxWarp>
            <a:spAutoFit/>
          </a:bodyPr>
          <a:lstStyle/>
          <a:p>
            <a:r>
              <a:rPr lang="en-US" sz="3200">
                <a:latin typeface="Gill Sans" charset="0"/>
              </a:rPr>
              <a:t>gout</a:t>
            </a:r>
          </a:p>
        </p:txBody>
      </p:sp>
      <p:pic>
        <p:nvPicPr>
          <p:cNvPr id="86029" name="Picture 15" descr="cppdmcp2"/>
          <p:cNvPicPr>
            <a:picLocks noChangeAspect="1" noChangeArrowheads="1"/>
          </p:cNvPicPr>
          <p:nvPr/>
        </p:nvPicPr>
        <p:blipFill>
          <a:blip r:embed="rId7"/>
          <a:srcRect/>
          <a:stretch>
            <a:fillRect/>
          </a:stretch>
        </p:blipFill>
        <p:spPr bwMode="auto">
          <a:xfrm>
            <a:off x="7388225" y="2324100"/>
            <a:ext cx="1362075" cy="1404938"/>
          </a:xfrm>
          <a:prstGeom prst="rect">
            <a:avLst/>
          </a:prstGeom>
          <a:noFill/>
          <a:ln w="9525">
            <a:noFill/>
            <a:miter lim="800000"/>
            <a:headEnd/>
            <a:tailEnd/>
          </a:ln>
        </p:spPr>
      </p:pic>
      <p:sp>
        <p:nvSpPr>
          <p:cNvPr id="86030" name="Text Box 16"/>
          <p:cNvSpPr txBox="1">
            <a:spLocks noChangeArrowheads="1"/>
          </p:cNvSpPr>
          <p:nvPr/>
        </p:nvSpPr>
        <p:spPr bwMode="auto">
          <a:xfrm>
            <a:off x="7493000" y="4144963"/>
            <a:ext cx="1190625" cy="579437"/>
          </a:xfrm>
          <a:prstGeom prst="rect">
            <a:avLst/>
          </a:prstGeom>
          <a:noFill/>
          <a:ln w="9525">
            <a:noFill/>
            <a:miter lim="800000"/>
            <a:headEnd/>
            <a:tailEnd/>
          </a:ln>
        </p:spPr>
        <p:txBody>
          <a:bodyPr wrap="none">
            <a:prstTxWarp prst="textNoShape">
              <a:avLst/>
            </a:prstTxWarp>
            <a:spAutoFit/>
          </a:bodyPr>
          <a:lstStyle/>
          <a:p>
            <a:r>
              <a:rPr lang="en-US" sz="3200">
                <a:latin typeface="Gill Sans" charset="0"/>
              </a:rPr>
              <a:t>CPPD</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grpSp>
        <p:nvGrpSpPr>
          <p:cNvPr id="88067" name="Group 3"/>
          <p:cNvGrpSpPr>
            <a:grpSpLocks/>
          </p:cNvGrpSpPr>
          <p:nvPr/>
        </p:nvGrpSpPr>
        <p:grpSpPr bwMode="auto">
          <a:xfrm>
            <a:off x="508000" y="2247900"/>
            <a:ext cx="4041775" cy="2708275"/>
            <a:chOff x="320" y="1416"/>
            <a:chExt cx="2546" cy="1706"/>
          </a:xfrm>
        </p:grpSpPr>
        <p:pic>
          <p:nvPicPr>
            <p:cNvPr id="88077" name="Picture 4"/>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 y="1416"/>
              <a:ext cx="2546" cy="1706"/>
            </a:xfrm>
            <a:prstGeom prst="rect">
              <a:avLst/>
            </a:prstGeom>
            <a:noFill/>
            <a:ln w="12700">
              <a:noFill/>
              <a:miter lim="800000"/>
              <a:headEnd/>
              <a:tailEnd/>
            </a:ln>
          </p:spPr>
        </p:pic>
        <p:sp>
          <p:nvSpPr>
            <p:cNvPr id="88078" name="Rectangle 5"/>
            <p:cNvSpPr>
              <a:spLocks noChangeArrowheads="1"/>
            </p:cNvSpPr>
            <p:nvPr/>
          </p:nvSpPr>
          <p:spPr bwMode="auto">
            <a:xfrm>
              <a:off x="377" y="1444"/>
              <a:ext cx="2408" cy="1626"/>
            </a:xfrm>
            <a:prstGeom prst="rect">
              <a:avLst/>
            </a:prstGeom>
            <a:noFill/>
            <a:ln w="12700">
              <a:noFill/>
              <a:miter lim="800000"/>
              <a:headEnd/>
              <a:tailEnd/>
            </a:ln>
          </p:spPr>
          <p:txBody>
            <a:bodyPr wrap="none" anchor="ctr">
              <a:prstTxWarp prst="textNoShape">
                <a:avLst/>
              </a:prstTxWarp>
            </a:bodyPr>
            <a:lstStyle/>
            <a:p>
              <a:endParaRPr lang="en-US"/>
            </a:p>
          </p:txBody>
        </p:sp>
      </p:grpSp>
      <p:sp>
        <p:nvSpPr>
          <p:cNvPr id="88068" name="Rectangle 6"/>
          <p:cNvSpPr>
            <a:spLocks noChangeArrowheads="1"/>
          </p:cNvSpPr>
          <p:nvPr/>
        </p:nvSpPr>
        <p:spPr bwMode="auto">
          <a:xfrm>
            <a:off x="381000" y="5410200"/>
            <a:ext cx="5276850" cy="366713"/>
          </a:xfrm>
          <a:prstGeom prst="rect">
            <a:avLst/>
          </a:prstGeom>
          <a:noFill/>
          <a:ln w="12700">
            <a:noFill/>
            <a:miter lim="800000"/>
            <a:headEnd/>
            <a:tailEnd/>
          </a:ln>
        </p:spPr>
        <p:txBody>
          <a:bodyPr wrap="none" anchor="ctr">
            <a:prstTxWarp prst="textNoShape">
              <a:avLst/>
            </a:prstTxWarp>
          </a:bodyPr>
          <a:lstStyle/>
          <a:p>
            <a:endParaRPr lang="en-US"/>
          </a:p>
        </p:txBody>
      </p:sp>
      <p:sp>
        <p:nvSpPr>
          <p:cNvPr id="88069" name="Rectangle 7"/>
          <p:cNvSpPr>
            <a:spLocks noGrp="1" noChangeArrowheads="1"/>
          </p:cNvSpPr>
          <p:nvPr>
            <p:ph type="body" sz="half" idx="2"/>
          </p:nvPr>
        </p:nvSpPr>
        <p:spPr>
          <a:xfrm>
            <a:off x="4773613" y="1798638"/>
            <a:ext cx="4192587" cy="4525962"/>
          </a:xfrm>
          <a:noFill/>
        </p:spPr>
        <p:txBody>
          <a:bodyPr lIns="90488" tIns="44450" rIns="90488" bIns="44450"/>
          <a:lstStyle/>
          <a:p>
            <a:pPr marL="457200" indent="-457200" eaLnBrk="1" hangingPunct="1">
              <a:buFontTx/>
              <a:buAutoNum type="alphaUcPeriod"/>
            </a:pPr>
            <a:r>
              <a:rPr lang="en-US" sz="2800">
                <a:latin typeface="Gill Sans" charset="0"/>
              </a:rPr>
              <a:t>Soft-tissue swelling, osteopenia, no erosions </a:t>
            </a:r>
          </a:p>
          <a:p>
            <a:pPr marL="457200" indent="-457200" eaLnBrk="1" hangingPunct="1">
              <a:buFontTx/>
              <a:buNone/>
            </a:pPr>
            <a:endParaRPr lang="en-US" sz="2800">
              <a:latin typeface="Gill Sans" charset="0"/>
            </a:endParaRPr>
          </a:p>
          <a:p>
            <a:pPr marL="457200" indent="-457200" eaLnBrk="1" hangingPunct="1">
              <a:buFontTx/>
              <a:buAutoNum type="alphaUcPeriod" startAt="2"/>
            </a:pPr>
            <a:r>
              <a:rPr lang="en-US" sz="2800">
                <a:latin typeface="Gill Sans" charset="0"/>
              </a:rPr>
              <a:t>Thinning of cortex with minimal joint space narrowing</a:t>
            </a:r>
          </a:p>
          <a:p>
            <a:pPr marL="457200" indent="-457200" eaLnBrk="1" hangingPunct="1">
              <a:buFontTx/>
              <a:buNone/>
            </a:pPr>
            <a:endParaRPr lang="en-US" sz="2800">
              <a:latin typeface="Gill Sans" charset="0"/>
            </a:endParaRPr>
          </a:p>
          <a:p>
            <a:pPr marL="457200" indent="-457200" eaLnBrk="1" hangingPunct="1">
              <a:buFontTx/>
              <a:buNone/>
            </a:pPr>
            <a:r>
              <a:rPr lang="en-US" sz="2800">
                <a:latin typeface="Gill Sans" charset="0"/>
              </a:rPr>
              <a:t>C.	Marginal erosion with joint space narrowing</a:t>
            </a:r>
          </a:p>
        </p:txBody>
      </p:sp>
      <p:sp>
        <p:nvSpPr>
          <p:cNvPr id="88070" name="Rectangle 8"/>
          <p:cNvSpPr>
            <a:spLocks noChangeArrowheads="1"/>
          </p:cNvSpPr>
          <p:nvPr/>
        </p:nvSpPr>
        <p:spPr bwMode="auto">
          <a:xfrm>
            <a:off x="342900" y="1295400"/>
            <a:ext cx="8382000" cy="647700"/>
          </a:xfrm>
          <a:prstGeom prst="rect">
            <a:avLst/>
          </a:prstGeom>
          <a:noFill/>
          <a:ln w="12700">
            <a:noFill/>
            <a:miter lim="800000"/>
            <a:headEnd/>
            <a:tailEnd/>
          </a:ln>
        </p:spPr>
        <p:txBody>
          <a:bodyPr lIns="90488" tIns="44450" rIns="90488" bIns="44450">
            <a:prstTxWarp prst="textNoShape">
              <a:avLst/>
            </a:prstTxWarp>
          </a:bodyPr>
          <a:lstStyle/>
          <a:p>
            <a:pPr eaLnBrk="0" hangingPunct="0">
              <a:spcBef>
                <a:spcPct val="50000"/>
              </a:spcBef>
            </a:pPr>
            <a:r>
              <a:rPr lang="en-US" sz="2400">
                <a:solidFill>
                  <a:srgbClr val="FFFFFF"/>
                </a:solidFill>
              </a:rPr>
              <a:t>How fast is joint damage progressing?</a:t>
            </a:r>
          </a:p>
        </p:txBody>
      </p:sp>
      <p:sp>
        <p:nvSpPr>
          <p:cNvPr id="88071" name="Rectangle 10"/>
          <p:cNvSpPr>
            <a:spLocks noChangeArrowheads="1"/>
          </p:cNvSpPr>
          <p:nvPr/>
        </p:nvSpPr>
        <p:spPr bwMode="auto">
          <a:xfrm>
            <a:off x="365125" y="6400800"/>
            <a:ext cx="3063875" cy="301625"/>
          </a:xfrm>
          <a:prstGeom prst="rect">
            <a:avLst/>
          </a:prstGeom>
          <a:noFill/>
          <a:ln w="12700">
            <a:noFill/>
            <a:miter lim="800000"/>
            <a:headEnd/>
            <a:tailEnd/>
          </a:ln>
        </p:spPr>
        <p:txBody>
          <a:bodyPr lIns="90488" tIns="44450" rIns="90488" bIns="44450" anchor="b">
            <a:prstTxWarp prst="textNoShape">
              <a:avLst/>
            </a:prstTxWarp>
            <a:spAutoFit/>
          </a:bodyPr>
          <a:lstStyle/>
          <a:p>
            <a:pPr eaLnBrk="0" hangingPunct="0"/>
            <a:r>
              <a:rPr lang="en-US" sz="1400" i="1"/>
              <a:t>ACR Clinical Slide Collection, 1997.</a:t>
            </a:r>
          </a:p>
        </p:txBody>
      </p:sp>
      <p:sp>
        <p:nvSpPr>
          <p:cNvPr id="88072" name="Rectangle 12"/>
          <p:cNvSpPr>
            <a:spLocks noChangeArrowheads="1"/>
          </p:cNvSpPr>
          <p:nvPr/>
        </p:nvSpPr>
        <p:spPr bwMode="auto">
          <a:xfrm>
            <a:off x="685800" y="457200"/>
            <a:ext cx="7772400" cy="1143000"/>
          </a:xfrm>
          <a:prstGeom prst="rect">
            <a:avLst/>
          </a:prstGeom>
          <a:noFill/>
          <a:ln w="9525">
            <a:noFill/>
            <a:miter lim="800000"/>
            <a:headEnd/>
            <a:tailEnd/>
          </a:ln>
        </p:spPr>
        <p:txBody>
          <a:bodyPr anchor="ctr">
            <a:prstTxWarp prst="textNoShape">
              <a:avLst/>
            </a:prstTxWarp>
          </a:bodyPr>
          <a:lstStyle/>
          <a:p>
            <a:pPr algn="ctr"/>
            <a:r>
              <a:rPr lang="en-US" sz="4400">
                <a:solidFill>
                  <a:schemeClr val="tx2"/>
                </a:solidFill>
                <a:latin typeface="Gill Sans" charset="0"/>
              </a:rPr>
              <a:t>Progression of RA erosions</a:t>
            </a:r>
          </a:p>
        </p:txBody>
      </p:sp>
      <p:sp>
        <p:nvSpPr>
          <p:cNvPr id="88073" name="Line 13"/>
          <p:cNvSpPr>
            <a:spLocks noChangeShapeType="1"/>
          </p:cNvSpPr>
          <p:nvPr/>
        </p:nvSpPr>
        <p:spPr bwMode="auto">
          <a:xfrm>
            <a:off x="381000" y="14478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88074" name="Text Box 14"/>
          <p:cNvSpPr txBox="1">
            <a:spLocks noChangeArrowheads="1"/>
          </p:cNvSpPr>
          <p:nvPr/>
        </p:nvSpPr>
        <p:spPr bwMode="auto">
          <a:xfrm>
            <a:off x="962025" y="4210050"/>
            <a:ext cx="336550" cy="641350"/>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r>
              <a:rPr lang="en-US" sz="3600">
                <a:latin typeface="Gill Sans" charset="0"/>
              </a:rPr>
              <a:t>A</a:t>
            </a:r>
          </a:p>
        </p:txBody>
      </p:sp>
      <p:sp>
        <p:nvSpPr>
          <p:cNvPr id="88075" name="Text Box 15"/>
          <p:cNvSpPr txBox="1">
            <a:spLocks noChangeArrowheads="1"/>
          </p:cNvSpPr>
          <p:nvPr/>
        </p:nvSpPr>
        <p:spPr bwMode="auto">
          <a:xfrm>
            <a:off x="2390775" y="4210050"/>
            <a:ext cx="377825" cy="641350"/>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r>
              <a:rPr lang="en-US" sz="3600">
                <a:latin typeface="Gill Sans" charset="0"/>
              </a:rPr>
              <a:t>B</a:t>
            </a:r>
          </a:p>
        </p:txBody>
      </p:sp>
      <p:sp>
        <p:nvSpPr>
          <p:cNvPr id="88076" name="Text Box 16"/>
          <p:cNvSpPr txBox="1">
            <a:spLocks noChangeArrowheads="1"/>
          </p:cNvSpPr>
          <p:nvPr/>
        </p:nvSpPr>
        <p:spPr bwMode="auto">
          <a:xfrm>
            <a:off x="3946525" y="4210050"/>
            <a:ext cx="396875" cy="641350"/>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r>
              <a:rPr lang="en-US" sz="3600">
                <a:latin typeface="Gill Sans" charset="0"/>
              </a:rPr>
              <a:t>C</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atin typeface="Gill Sans" charset="0"/>
              </a:rPr>
              <a:t>Overview</a:t>
            </a:r>
            <a:endParaRPr lang="en-US" sz="3600"/>
          </a:p>
        </p:txBody>
      </p:sp>
      <p:sp>
        <p:nvSpPr>
          <p:cNvPr id="90115" name="Rectangle 3"/>
          <p:cNvSpPr>
            <a:spLocks noGrp="1" noChangeArrowheads="1"/>
          </p:cNvSpPr>
          <p:nvPr>
            <p:ph type="body" idx="1"/>
          </p:nvPr>
        </p:nvSpPr>
        <p:spPr>
          <a:xfrm>
            <a:off x="457200" y="1570038"/>
            <a:ext cx="8229600" cy="4525962"/>
          </a:xfrm>
        </p:spPr>
        <p:txBody>
          <a:bodyPr/>
          <a:lstStyle/>
          <a:p>
            <a:pPr eaLnBrk="1" hangingPunct="1">
              <a:lnSpc>
                <a:spcPct val="90000"/>
              </a:lnSpc>
              <a:buClr>
                <a:schemeClr val="tx1"/>
              </a:buClr>
              <a:buSzPct val="90000"/>
            </a:pPr>
            <a:r>
              <a:rPr lang="en-US" dirty="0" smtClean="0">
                <a:solidFill>
                  <a:schemeClr val="bg2"/>
                </a:solidFill>
                <a:latin typeface="Gill Sans" charset="0"/>
              </a:rPr>
              <a:t>Clinical characteristics and pathophysiology</a:t>
            </a:r>
          </a:p>
          <a:p>
            <a:pPr eaLnBrk="1" hangingPunct="1">
              <a:lnSpc>
                <a:spcPct val="90000"/>
              </a:lnSpc>
              <a:buClr>
                <a:schemeClr val="tx1"/>
              </a:buClr>
              <a:buSzPct val="90000"/>
              <a:buFontTx/>
              <a:buNone/>
            </a:pPr>
            <a:endParaRPr lang="en-US" dirty="0" smtClean="0">
              <a:latin typeface="Gill Sans" charset="0"/>
            </a:endParaRPr>
          </a:p>
          <a:p>
            <a:pPr eaLnBrk="1" hangingPunct="1">
              <a:lnSpc>
                <a:spcPct val="90000"/>
              </a:lnSpc>
              <a:buClr>
                <a:schemeClr val="tx1"/>
              </a:buClr>
              <a:buSzPct val="90000"/>
            </a:pPr>
            <a:r>
              <a:rPr lang="en-US" dirty="0" smtClean="0">
                <a:solidFill>
                  <a:schemeClr val="bg2"/>
                </a:solidFill>
                <a:latin typeface="Gill Sans" charset="0"/>
              </a:rPr>
              <a:t>Differential diagnosis</a:t>
            </a:r>
          </a:p>
          <a:p>
            <a:pPr eaLnBrk="1" hangingPunct="1">
              <a:lnSpc>
                <a:spcPct val="90000"/>
              </a:lnSpc>
              <a:buClr>
                <a:schemeClr val="tx1"/>
              </a:buClr>
              <a:buSzPct val="90000"/>
            </a:pPr>
            <a:endParaRPr lang="en-US" dirty="0" smtClean="0">
              <a:latin typeface="Gill Sans" charset="0"/>
            </a:endParaRPr>
          </a:p>
          <a:p>
            <a:pPr eaLnBrk="1" hangingPunct="1">
              <a:lnSpc>
                <a:spcPct val="90000"/>
              </a:lnSpc>
              <a:buClr>
                <a:schemeClr val="tx1"/>
              </a:buClr>
              <a:buSzPct val="90000"/>
            </a:pPr>
            <a:r>
              <a:rPr lang="en-US" dirty="0" smtClean="0">
                <a:solidFill>
                  <a:schemeClr val="bg2"/>
                </a:solidFill>
                <a:latin typeface="Gill Sans" charset="0"/>
              </a:rPr>
              <a:t>Exam and laboratory studies</a:t>
            </a:r>
          </a:p>
          <a:p>
            <a:pPr eaLnBrk="1" hangingPunct="1">
              <a:lnSpc>
                <a:spcPct val="90000"/>
              </a:lnSpc>
              <a:buClr>
                <a:schemeClr val="tx1"/>
              </a:buClr>
              <a:buSzPct val="90000"/>
            </a:pPr>
            <a:endParaRPr lang="en-US" dirty="0" smtClean="0">
              <a:solidFill>
                <a:schemeClr val="bg2"/>
              </a:solidFill>
              <a:latin typeface="Gill Sans" charset="0"/>
            </a:endParaRPr>
          </a:p>
          <a:p>
            <a:pPr eaLnBrk="1" hangingPunct="1">
              <a:lnSpc>
                <a:spcPct val="90000"/>
              </a:lnSpc>
              <a:buClr>
                <a:schemeClr val="tx1"/>
              </a:buClr>
              <a:buSzPct val="90000"/>
            </a:pPr>
            <a:r>
              <a:rPr lang="en-US" dirty="0" smtClean="0">
                <a:latin typeface="Gill Sans" charset="0"/>
              </a:rPr>
              <a:t>Treatment strategy</a:t>
            </a:r>
            <a:endParaRPr lang="en-US" dirty="0" smtClean="0">
              <a:solidFill>
                <a:schemeClr val="bg2"/>
              </a:solidFill>
              <a:latin typeface="Gill Sans" charset="0"/>
            </a:endParaRPr>
          </a:p>
          <a:p>
            <a:pPr eaLnBrk="1" hangingPunct="1">
              <a:lnSpc>
                <a:spcPct val="90000"/>
              </a:lnSpc>
              <a:buClr>
                <a:schemeClr val="tx1"/>
              </a:buClr>
              <a:buSzPct val="90000"/>
            </a:pPr>
            <a:endParaRPr lang="en-US" dirty="0" smtClean="0">
              <a:solidFill>
                <a:schemeClr val="bg2"/>
              </a:solidFill>
              <a:latin typeface="Gill Sans" charset="0"/>
            </a:endParaRPr>
          </a:p>
          <a:p>
            <a:pPr eaLnBrk="1" hangingPunct="1">
              <a:lnSpc>
                <a:spcPct val="90000"/>
              </a:lnSpc>
              <a:buClr>
                <a:schemeClr val="tx1"/>
              </a:buClr>
              <a:buSzPct val="90000"/>
            </a:pPr>
            <a:r>
              <a:rPr lang="en-US" dirty="0">
                <a:solidFill>
                  <a:schemeClr val="bg2"/>
                </a:solidFill>
                <a:latin typeface="Gill Sans" charset="0"/>
              </a:rPr>
              <a:t>Research opportunities</a:t>
            </a:r>
          </a:p>
        </p:txBody>
      </p:sp>
      <p:sp>
        <p:nvSpPr>
          <p:cNvPr id="90116"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atin typeface="Gill Sans" charset="0"/>
              </a:rPr>
              <a:t>Overview</a:t>
            </a:r>
            <a:endParaRPr lang="en-US" sz="3600"/>
          </a:p>
        </p:txBody>
      </p:sp>
      <p:sp>
        <p:nvSpPr>
          <p:cNvPr id="20483" name="Rectangle 3"/>
          <p:cNvSpPr>
            <a:spLocks noGrp="1" noChangeArrowheads="1"/>
          </p:cNvSpPr>
          <p:nvPr>
            <p:ph type="body" idx="1"/>
          </p:nvPr>
        </p:nvSpPr>
        <p:spPr>
          <a:xfrm>
            <a:off x="457200" y="1570038"/>
            <a:ext cx="8229600" cy="4525962"/>
          </a:xfrm>
        </p:spPr>
        <p:txBody>
          <a:bodyPr/>
          <a:lstStyle/>
          <a:p>
            <a:pPr eaLnBrk="1" hangingPunct="1">
              <a:lnSpc>
                <a:spcPct val="90000"/>
              </a:lnSpc>
              <a:buClr>
                <a:schemeClr val="tx1"/>
              </a:buClr>
              <a:buSzPct val="90000"/>
            </a:pPr>
            <a:r>
              <a:rPr lang="en-US" dirty="0">
                <a:latin typeface="Gill Sans" charset="0"/>
              </a:rPr>
              <a:t>Clinical characteristics and pathophysiology</a:t>
            </a:r>
          </a:p>
          <a:p>
            <a:pPr eaLnBrk="1" hangingPunct="1">
              <a:lnSpc>
                <a:spcPct val="90000"/>
              </a:lnSpc>
              <a:buClr>
                <a:schemeClr val="tx1"/>
              </a:buClr>
              <a:buSzPct val="90000"/>
            </a:pPr>
            <a:endParaRPr lang="en-US" dirty="0">
              <a:latin typeface="Gill Sans" charset="0"/>
            </a:endParaRPr>
          </a:p>
          <a:p>
            <a:pPr eaLnBrk="1" hangingPunct="1">
              <a:lnSpc>
                <a:spcPct val="90000"/>
              </a:lnSpc>
              <a:buClr>
                <a:schemeClr val="tx1"/>
              </a:buClr>
              <a:buSzPct val="90000"/>
            </a:pPr>
            <a:r>
              <a:rPr lang="en-US" dirty="0">
                <a:solidFill>
                  <a:schemeClr val="bg2"/>
                </a:solidFill>
                <a:latin typeface="Gill Sans" charset="0"/>
              </a:rPr>
              <a:t>Differential diagnosis</a:t>
            </a:r>
          </a:p>
          <a:p>
            <a:pPr eaLnBrk="1" hangingPunct="1">
              <a:lnSpc>
                <a:spcPct val="90000"/>
              </a:lnSpc>
              <a:buClr>
                <a:schemeClr val="tx1"/>
              </a:buClr>
              <a:buSzPct val="90000"/>
            </a:pPr>
            <a:endParaRPr lang="en-US" dirty="0">
              <a:solidFill>
                <a:schemeClr val="bg2"/>
              </a:solidFill>
              <a:latin typeface="Gill Sans" charset="0"/>
            </a:endParaRPr>
          </a:p>
          <a:p>
            <a:pPr eaLnBrk="1" hangingPunct="1">
              <a:lnSpc>
                <a:spcPct val="90000"/>
              </a:lnSpc>
              <a:buClr>
                <a:schemeClr val="tx1"/>
              </a:buClr>
              <a:buSzPct val="90000"/>
            </a:pPr>
            <a:r>
              <a:rPr lang="en-US" dirty="0">
                <a:solidFill>
                  <a:schemeClr val="bg2"/>
                </a:solidFill>
                <a:latin typeface="Gill Sans" charset="0"/>
              </a:rPr>
              <a:t>Exam and laboratory studies</a:t>
            </a:r>
          </a:p>
          <a:p>
            <a:pPr eaLnBrk="1" hangingPunct="1">
              <a:lnSpc>
                <a:spcPct val="90000"/>
              </a:lnSpc>
              <a:buClr>
                <a:schemeClr val="tx1"/>
              </a:buClr>
              <a:buSzPct val="90000"/>
            </a:pPr>
            <a:endParaRPr lang="en-US" dirty="0">
              <a:solidFill>
                <a:schemeClr val="bg2"/>
              </a:solidFill>
              <a:latin typeface="Gill Sans" charset="0"/>
            </a:endParaRPr>
          </a:p>
          <a:p>
            <a:pPr eaLnBrk="1" hangingPunct="1">
              <a:lnSpc>
                <a:spcPct val="90000"/>
              </a:lnSpc>
              <a:buClr>
                <a:schemeClr val="tx1"/>
              </a:buClr>
              <a:buSzPct val="90000"/>
            </a:pPr>
            <a:r>
              <a:rPr lang="en-US" dirty="0">
                <a:solidFill>
                  <a:schemeClr val="bg2"/>
                </a:solidFill>
                <a:latin typeface="Gill Sans" charset="0"/>
              </a:rPr>
              <a:t>Treatment strategy</a:t>
            </a:r>
          </a:p>
          <a:p>
            <a:pPr eaLnBrk="1" hangingPunct="1">
              <a:lnSpc>
                <a:spcPct val="90000"/>
              </a:lnSpc>
              <a:buClr>
                <a:schemeClr val="tx1"/>
              </a:buClr>
              <a:buSzPct val="90000"/>
            </a:pPr>
            <a:endParaRPr lang="en-US" dirty="0">
              <a:solidFill>
                <a:schemeClr val="bg2"/>
              </a:solidFill>
              <a:latin typeface="Gill Sans" charset="0"/>
            </a:endParaRPr>
          </a:p>
          <a:p>
            <a:pPr eaLnBrk="1" hangingPunct="1">
              <a:lnSpc>
                <a:spcPct val="90000"/>
              </a:lnSpc>
              <a:buClr>
                <a:schemeClr val="tx1"/>
              </a:buClr>
              <a:buSzPct val="90000"/>
            </a:pPr>
            <a:r>
              <a:rPr lang="en-US" dirty="0">
                <a:solidFill>
                  <a:schemeClr val="bg2"/>
                </a:solidFill>
                <a:latin typeface="Gill Sans" charset="0"/>
              </a:rPr>
              <a:t>Research opportunities</a:t>
            </a:r>
          </a:p>
        </p:txBody>
      </p:sp>
      <p:sp>
        <p:nvSpPr>
          <p:cNvPr id="20484"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sp>
        <p:nvSpPr>
          <p:cNvPr id="92163" name="Rectangle 3"/>
          <p:cNvSpPr>
            <a:spLocks noChangeArrowheads="1"/>
          </p:cNvSpPr>
          <p:nvPr/>
        </p:nvSpPr>
        <p:spPr bwMode="auto">
          <a:xfrm>
            <a:off x="3124200" y="6172200"/>
            <a:ext cx="5791200" cy="457200"/>
          </a:xfrm>
          <a:prstGeom prst="rect">
            <a:avLst/>
          </a:prstGeom>
          <a:noFill/>
          <a:ln w="12700">
            <a:noFill/>
            <a:miter lim="800000"/>
            <a:headEnd/>
            <a:tailEnd/>
          </a:ln>
        </p:spPr>
        <p:txBody>
          <a:bodyPr lIns="90488" tIns="44450" rIns="90488" bIns="44450" anchor="b">
            <a:prstTxWarp prst="textNoShape">
              <a:avLst/>
            </a:prstTxWarp>
          </a:bodyPr>
          <a:lstStyle/>
          <a:p>
            <a:pPr eaLnBrk="0" hangingPunct="0"/>
            <a:r>
              <a:rPr lang="en-US">
                <a:latin typeface="Times" charset="0"/>
              </a:rPr>
              <a:t>Pincus, et al. </a:t>
            </a:r>
            <a:r>
              <a:rPr lang="en-US" i="1">
                <a:latin typeface="Times" charset="0"/>
              </a:rPr>
              <a:t>Rheum Dis Clin North Am</a:t>
            </a:r>
            <a:r>
              <a:rPr lang="en-US">
                <a:latin typeface="Times" charset="0"/>
              </a:rPr>
              <a:t>. 1993;19:123–151.</a:t>
            </a:r>
          </a:p>
        </p:txBody>
      </p:sp>
      <p:sp>
        <p:nvSpPr>
          <p:cNvPr id="92164" name="Rectangle 4"/>
          <p:cNvSpPr>
            <a:spLocks noGrp="1" noChangeArrowheads="1"/>
          </p:cNvSpPr>
          <p:nvPr>
            <p:ph type="title"/>
          </p:nvPr>
        </p:nvSpPr>
        <p:spPr>
          <a:noFill/>
        </p:spPr>
        <p:txBody>
          <a:bodyPr lIns="92075" tIns="44450" rIns="92075" bIns="44450" anchor="b"/>
          <a:lstStyle/>
          <a:p>
            <a:pPr eaLnBrk="1" hangingPunct="1"/>
            <a:r>
              <a:rPr lang="en-US">
                <a:latin typeface="Gill Sans" charset="0"/>
              </a:rPr>
              <a:t>Typical Course</a:t>
            </a:r>
            <a:endParaRPr lang="en-US"/>
          </a:p>
        </p:txBody>
      </p:sp>
      <p:sp>
        <p:nvSpPr>
          <p:cNvPr id="92165" name="Rectangle 5"/>
          <p:cNvSpPr>
            <a:spLocks noGrp="1" noChangeArrowheads="1"/>
          </p:cNvSpPr>
          <p:nvPr>
            <p:ph type="body" idx="1"/>
          </p:nvPr>
        </p:nvSpPr>
        <p:spPr>
          <a:xfrm>
            <a:off x="304800" y="1951038"/>
            <a:ext cx="8839200" cy="4525962"/>
          </a:xfrm>
          <a:noFill/>
        </p:spPr>
        <p:txBody>
          <a:bodyPr lIns="90488" tIns="44450" rIns="90488" bIns="44450"/>
          <a:lstStyle/>
          <a:p>
            <a:pPr eaLnBrk="1" hangingPunct="1"/>
            <a:r>
              <a:rPr lang="en-US" dirty="0">
                <a:latin typeface="Gill Sans" charset="0"/>
              </a:rPr>
              <a:t>Damage </a:t>
            </a:r>
            <a:r>
              <a:rPr lang="en-US" i="1" dirty="0">
                <a:latin typeface="Gill Sans" charset="0"/>
              </a:rPr>
              <a:t>occurs early</a:t>
            </a:r>
            <a:r>
              <a:rPr lang="en-US" dirty="0">
                <a:latin typeface="Gill Sans" charset="0"/>
              </a:rPr>
              <a:t> in most patients </a:t>
            </a:r>
          </a:p>
          <a:p>
            <a:pPr lvl="1" eaLnBrk="1" hangingPunct="1">
              <a:buSzPct val="70000"/>
              <a:buFontTx/>
              <a:buChar char="•"/>
            </a:pPr>
            <a:r>
              <a:rPr lang="en-US" dirty="0">
                <a:latin typeface="Gill Sans" charset="0"/>
                <a:ea typeface="ＭＳ Ｐゴシック" charset="-128"/>
              </a:rPr>
              <a:t>2 yrs: 50% show joint space narrowing or erosions</a:t>
            </a:r>
          </a:p>
          <a:p>
            <a:pPr lvl="1" eaLnBrk="1" hangingPunct="1">
              <a:buSzPct val="70000"/>
              <a:buFontTx/>
              <a:buChar char="•"/>
            </a:pPr>
            <a:r>
              <a:rPr lang="en-US" dirty="0">
                <a:latin typeface="Gill Sans" charset="0"/>
                <a:ea typeface="ＭＳ Ｐゴシック" charset="-128"/>
              </a:rPr>
              <a:t>10 yrs: 50% of young working patients are disabled</a:t>
            </a:r>
          </a:p>
          <a:p>
            <a:pPr lvl="1" eaLnBrk="1" hangingPunct="1">
              <a:buSzPct val="70000"/>
              <a:buFontTx/>
              <a:buChar char="•"/>
            </a:pPr>
            <a:endParaRPr lang="en-US" dirty="0">
              <a:latin typeface="Gill Sans" charset="0"/>
              <a:ea typeface="ＭＳ Ｐゴシック" charset="-128"/>
            </a:endParaRPr>
          </a:p>
          <a:p>
            <a:pPr eaLnBrk="1" hangingPunct="1"/>
            <a:r>
              <a:rPr lang="en-US" dirty="0">
                <a:latin typeface="Gill Sans" charset="0"/>
              </a:rPr>
              <a:t>Death comes early</a:t>
            </a:r>
          </a:p>
          <a:p>
            <a:pPr lvl="1" eaLnBrk="1" hangingPunct="1">
              <a:buSzPct val="70000"/>
              <a:buFontTx/>
              <a:buChar char="•"/>
            </a:pPr>
            <a:r>
              <a:rPr lang="en-US" dirty="0">
                <a:latin typeface="Gill Sans" charset="0"/>
                <a:ea typeface="ＭＳ Ｐゴシック" charset="-128"/>
              </a:rPr>
              <a:t>Multiple </a:t>
            </a:r>
            <a:r>
              <a:rPr lang="en-US" dirty="0" smtClean="0">
                <a:latin typeface="Gill Sans" charset="0"/>
                <a:ea typeface="ＭＳ Ｐゴシック" charset="-128"/>
              </a:rPr>
              <a:t>causes (especially cardiovascular)</a:t>
            </a:r>
          </a:p>
          <a:p>
            <a:pPr lvl="1" eaLnBrk="1" hangingPunct="1">
              <a:buSzPct val="70000"/>
              <a:buFontTx/>
              <a:buChar char="•"/>
            </a:pPr>
            <a:r>
              <a:rPr lang="en-US" dirty="0">
                <a:latin typeface="Gill Sans" charset="0"/>
                <a:ea typeface="ＭＳ Ｐゴシック" charset="-128"/>
              </a:rPr>
              <a:t>Women lose 10 yrs, men lose 4 yrs</a:t>
            </a:r>
          </a:p>
        </p:txBody>
      </p:sp>
      <p:sp>
        <p:nvSpPr>
          <p:cNvPr id="92166" name="Line 6"/>
          <p:cNvSpPr>
            <a:spLocks noChangeShapeType="1"/>
          </p:cNvSpPr>
          <p:nvPr/>
        </p:nvSpPr>
        <p:spPr bwMode="auto">
          <a:xfrm>
            <a:off x="381000" y="1600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Grp="1" noChangeAspect="1" noChangeArrowheads="1"/>
          </p:cNvPicPr>
          <p:nvPr>
            <p:ph/>
          </p:nvPr>
        </p:nvPicPr>
        <p:blipFill>
          <a:blip r:embed="rId4" cstate="screen">
            <a:extLst>
              <a:ext uri="{28A0092B-C50C-407E-A947-70E740481C1C}">
                <a14:useLocalDpi xmlns:a14="http://schemas.microsoft.com/office/drawing/2010/main"/>
              </a:ext>
            </a:extLst>
          </a:blip>
          <a:srcRect t="3099" b="3305"/>
          <a:stretch>
            <a:fillRect/>
          </a:stretch>
        </p:blipFill>
        <p:spPr>
          <a:xfrm>
            <a:off x="0" y="0"/>
            <a:ext cx="9144000" cy="6845300"/>
          </a:xfrm>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sp>
        <p:nvSpPr>
          <p:cNvPr id="100355" name="Rectangle 4"/>
          <p:cNvSpPr>
            <a:spLocks noGrp="1" noChangeArrowheads="1"/>
          </p:cNvSpPr>
          <p:nvPr>
            <p:ph type="body" idx="1"/>
          </p:nvPr>
        </p:nvSpPr>
        <p:spPr>
          <a:xfrm>
            <a:off x="457200" y="1951038"/>
            <a:ext cx="8229600" cy="4525962"/>
          </a:xfrm>
          <a:noFill/>
        </p:spPr>
        <p:txBody>
          <a:bodyPr lIns="90488" tIns="44450" rIns="90488" bIns="44450"/>
          <a:lstStyle/>
          <a:p>
            <a:pPr eaLnBrk="1" hangingPunct="1">
              <a:lnSpc>
                <a:spcPct val="90000"/>
              </a:lnSpc>
            </a:pPr>
            <a:r>
              <a:rPr lang="en-US">
                <a:latin typeface="Gill Sans" charset="0"/>
              </a:rPr>
              <a:t>Determine spectrum of disease</a:t>
            </a:r>
          </a:p>
          <a:p>
            <a:pPr eaLnBrk="1" hangingPunct="1">
              <a:lnSpc>
                <a:spcPct val="90000"/>
              </a:lnSpc>
            </a:pPr>
            <a:endParaRPr lang="en-US">
              <a:latin typeface="Gill Sans" charset="0"/>
            </a:endParaRPr>
          </a:p>
          <a:p>
            <a:pPr eaLnBrk="1" hangingPunct="1">
              <a:lnSpc>
                <a:spcPct val="90000"/>
              </a:lnSpc>
            </a:pPr>
            <a:r>
              <a:rPr lang="en-US" i="1">
                <a:latin typeface="Gill Sans" charset="0"/>
              </a:rPr>
              <a:t>Use the safest treatment plan that matches the aggressiveness of the disease</a:t>
            </a:r>
          </a:p>
          <a:p>
            <a:pPr eaLnBrk="1" hangingPunct="1">
              <a:lnSpc>
                <a:spcPct val="90000"/>
              </a:lnSpc>
            </a:pPr>
            <a:endParaRPr lang="en-US">
              <a:latin typeface="Gill Sans" charset="0"/>
            </a:endParaRPr>
          </a:p>
          <a:p>
            <a:pPr eaLnBrk="1" hangingPunct="1">
              <a:lnSpc>
                <a:spcPct val="90000"/>
              </a:lnSpc>
            </a:pPr>
            <a:r>
              <a:rPr lang="en-US">
                <a:latin typeface="Gill Sans" charset="0"/>
              </a:rPr>
              <a:t>Monitor treatment for adverse effects</a:t>
            </a:r>
          </a:p>
          <a:p>
            <a:pPr eaLnBrk="1" hangingPunct="1">
              <a:lnSpc>
                <a:spcPct val="90000"/>
              </a:lnSpc>
            </a:pPr>
            <a:endParaRPr lang="en-US">
              <a:latin typeface="Gill Sans" charset="0"/>
            </a:endParaRPr>
          </a:p>
          <a:p>
            <a:pPr eaLnBrk="1" hangingPunct="1">
              <a:lnSpc>
                <a:spcPct val="90000"/>
              </a:lnSpc>
            </a:pPr>
            <a:r>
              <a:rPr lang="en-US">
                <a:latin typeface="Gill Sans" charset="0"/>
              </a:rPr>
              <a:t>Monitor disease activity, revise Rx as needed</a:t>
            </a:r>
          </a:p>
        </p:txBody>
      </p:sp>
      <p:sp>
        <p:nvSpPr>
          <p:cNvPr id="100356" name="Rectangle 6"/>
          <p:cNvSpPr>
            <a:spLocks noGrp="1" noChangeArrowheads="1"/>
          </p:cNvSpPr>
          <p:nvPr>
            <p:ph type="title"/>
          </p:nvPr>
        </p:nvSpPr>
        <p:spPr>
          <a:noFill/>
        </p:spPr>
        <p:txBody>
          <a:bodyPr lIns="92075" tIns="44450" rIns="92075" bIns="44450" anchor="b"/>
          <a:lstStyle/>
          <a:p>
            <a:pPr eaLnBrk="1" hangingPunct="1"/>
            <a:r>
              <a:rPr lang="en-US">
                <a:latin typeface="Gill Sans" charset="0"/>
              </a:rPr>
              <a:t>Treatment principles</a:t>
            </a:r>
          </a:p>
        </p:txBody>
      </p:sp>
      <p:sp>
        <p:nvSpPr>
          <p:cNvPr id="100357" name="Line 7"/>
          <p:cNvSpPr>
            <a:spLocks noChangeShapeType="1"/>
          </p:cNvSpPr>
          <p:nvPr/>
        </p:nvSpPr>
        <p:spPr bwMode="auto">
          <a:xfrm>
            <a:off x="381000" y="1600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228600"/>
            <a:ext cx="8534400" cy="1143000"/>
          </a:xfrm>
        </p:spPr>
        <p:txBody>
          <a:bodyPr/>
          <a:lstStyle/>
          <a:p>
            <a:pPr eaLnBrk="1" hangingPunct="1"/>
            <a:r>
              <a:rPr lang="en-US" sz="4000" dirty="0" smtClean="0">
                <a:latin typeface="Arial"/>
                <a:cs typeface="Arial"/>
              </a:rPr>
              <a:t>General strategy of treatment escalation in RA patients</a:t>
            </a:r>
            <a:endParaRPr lang="en-US" sz="4000" i="1" dirty="0" smtClean="0">
              <a:latin typeface="Arial"/>
              <a:cs typeface="Arial"/>
            </a:endParaRPr>
          </a:p>
        </p:txBody>
      </p:sp>
      <p:sp>
        <p:nvSpPr>
          <p:cNvPr id="19459" name="Line 6"/>
          <p:cNvSpPr>
            <a:spLocks noChangeShapeType="1"/>
          </p:cNvSpPr>
          <p:nvPr/>
        </p:nvSpPr>
        <p:spPr bwMode="auto">
          <a:xfrm>
            <a:off x="457200" y="1524000"/>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pic>
        <p:nvPicPr>
          <p:cNvPr id="5" name="Picture 4" descr="rx_schem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3811" y="1657349"/>
            <a:ext cx="6504389" cy="4972051"/>
          </a:xfrm>
          <a:prstGeom prst="rect">
            <a:avLst/>
          </a:prstGeom>
        </p:spPr>
      </p:pic>
      <p:pic>
        <p:nvPicPr>
          <p:cNvPr id="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0067" y="4379542"/>
            <a:ext cx="1703533" cy="2173658"/>
          </a:xfrm>
          <a:prstGeom prst="rect">
            <a:avLst/>
          </a:prstGeom>
          <a:noFill/>
          <a:ln w="9525">
            <a:noFill/>
            <a:miter lim="800000"/>
            <a:headEnd/>
            <a:tailEnd/>
          </a:ln>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634" y="1715135"/>
            <a:ext cx="1676399" cy="2540951"/>
          </a:xfrm>
          <a:prstGeom prst="rect">
            <a:avLst/>
          </a:prstGeom>
          <a:noFill/>
          <a:ln w="9525">
            <a:noFill/>
            <a:miter lim="800000"/>
            <a:headEnd/>
            <a:tailEnd/>
          </a:ln>
        </p:spPr>
      </p:pic>
    </p:spTree>
    <p:extLst>
      <p:ext uri="{BB962C8B-B14F-4D97-AF65-F5344CB8AC3E}">
        <p14:creationId xmlns:p14="http://schemas.microsoft.com/office/powerpoint/2010/main" val="121899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jm.tiff"/>
          <p:cNvPicPr>
            <a:picLocks noChangeAspect="1"/>
          </p:cNvPicPr>
          <p:nvPr/>
        </p:nvPicPr>
        <p:blipFill>
          <a:blip r:embed="rId2"/>
          <a:stretch>
            <a:fillRect/>
          </a:stretch>
        </p:blipFill>
        <p:spPr>
          <a:xfrm>
            <a:off x="0" y="167311"/>
            <a:ext cx="9144000" cy="65233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jm2.tiff"/>
          <p:cNvPicPr>
            <a:picLocks noChangeAspect="1"/>
          </p:cNvPicPr>
          <p:nvPr/>
        </p:nvPicPr>
        <p:blipFill>
          <a:blip r:embed="rId3"/>
          <a:stretch>
            <a:fillRect/>
          </a:stretch>
        </p:blipFill>
        <p:spPr>
          <a:xfrm>
            <a:off x="1323298" y="0"/>
            <a:ext cx="6497404" cy="6858000"/>
          </a:xfrm>
          <a:prstGeom prst="rect">
            <a:avLst/>
          </a:prstGeom>
        </p:spPr>
      </p:pic>
      <p:sp>
        <p:nvSpPr>
          <p:cNvPr id="10" name="Rectangle 9"/>
          <p:cNvSpPr/>
          <p:nvPr/>
        </p:nvSpPr>
        <p:spPr>
          <a:xfrm>
            <a:off x="3276600" y="3352800"/>
            <a:ext cx="1905000" cy="533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47800" y="685800"/>
            <a:ext cx="1219200" cy="12192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810000" y="228600"/>
            <a:ext cx="990600" cy="914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Figure1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325" y="0"/>
            <a:ext cx="8372475" cy="6278563"/>
          </a:xfrm>
          <a:prstGeom prst="rect">
            <a:avLst/>
          </a:prstGeom>
          <a:noFill/>
          <a:ln w="9525">
            <a:noFill/>
            <a:miter lim="800000"/>
            <a:headEnd/>
            <a:tailEnd/>
          </a:ln>
        </p:spPr>
      </p:pic>
      <p:sp>
        <p:nvSpPr>
          <p:cNvPr id="120835" name="Text Box 3"/>
          <p:cNvSpPr txBox="1">
            <a:spLocks noChangeArrowheads="1"/>
          </p:cNvSpPr>
          <p:nvPr/>
        </p:nvSpPr>
        <p:spPr bwMode="auto">
          <a:xfrm>
            <a:off x="330200" y="5334000"/>
            <a:ext cx="1781175" cy="1066800"/>
          </a:xfrm>
          <a:prstGeom prst="rect">
            <a:avLst/>
          </a:prstGeom>
          <a:noFill/>
          <a:ln w="9525">
            <a:noFill/>
            <a:miter lim="800000"/>
            <a:headEnd/>
            <a:tailEnd/>
          </a:ln>
        </p:spPr>
        <p:txBody>
          <a:bodyPr wrap="none">
            <a:prstTxWarp prst="textNoShape">
              <a:avLst/>
            </a:prstTxWarp>
            <a:spAutoFit/>
          </a:bodyPr>
          <a:lstStyle/>
          <a:p>
            <a:pPr algn="ctr"/>
            <a:r>
              <a:rPr lang="en-US" sz="3200">
                <a:latin typeface="Gill Sans" charset="0"/>
              </a:rPr>
              <a:t>abatacept</a:t>
            </a:r>
          </a:p>
          <a:p>
            <a:pPr algn="ctr"/>
            <a:r>
              <a:rPr lang="en-US" sz="3200">
                <a:latin typeface="Gill Sans" charset="0"/>
              </a:rPr>
              <a:t>(Orencia)</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atin typeface="Gill Sans" charset="0"/>
              </a:rPr>
              <a:t>Overview</a:t>
            </a:r>
            <a:endParaRPr lang="en-US" sz="3600"/>
          </a:p>
        </p:txBody>
      </p:sp>
      <p:sp>
        <p:nvSpPr>
          <p:cNvPr id="90115" name="Rectangle 3"/>
          <p:cNvSpPr>
            <a:spLocks noGrp="1" noChangeArrowheads="1"/>
          </p:cNvSpPr>
          <p:nvPr>
            <p:ph type="body" idx="1"/>
          </p:nvPr>
        </p:nvSpPr>
        <p:spPr>
          <a:xfrm>
            <a:off x="457200" y="1570038"/>
            <a:ext cx="8229600" cy="4525962"/>
          </a:xfrm>
        </p:spPr>
        <p:txBody>
          <a:bodyPr/>
          <a:lstStyle/>
          <a:p>
            <a:pPr eaLnBrk="1" hangingPunct="1">
              <a:lnSpc>
                <a:spcPct val="90000"/>
              </a:lnSpc>
              <a:buClr>
                <a:schemeClr val="tx1"/>
              </a:buClr>
              <a:buSzPct val="90000"/>
            </a:pPr>
            <a:r>
              <a:rPr lang="en-US" dirty="0" smtClean="0">
                <a:solidFill>
                  <a:schemeClr val="bg2"/>
                </a:solidFill>
                <a:latin typeface="Gill Sans" charset="0"/>
              </a:rPr>
              <a:t>Clinical characteristics and pathophysiology</a:t>
            </a:r>
          </a:p>
          <a:p>
            <a:pPr eaLnBrk="1" hangingPunct="1">
              <a:lnSpc>
                <a:spcPct val="90000"/>
              </a:lnSpc>
              <a:buClr>
                <a:schemeClr val="tx1"/>
              </a:buClr>
              <a:buSzPct val="90000"/>
              <a:buFontTx/>
              <a:buNone/>
            </a:pPr>
            <a:endParaRPr lang="en-US" dirty="0" smtClean="0">
              <a:latin typeface="Gill Sans" charset="0"/>
            </a:endParaRPr>
          </a:p>
          <a:p>
            <a:pPr eaLnBrk="1" hangingPunct="1">
              <a:lnSpc>
                <a:spcPct val="90000"/>
              </a:lnSpc>
              <a:buClr>
                <a:schemeClr val="tx1"/>
              </a:buClr>
              <a:buSzPct val="90000"/>
            </a:pPr>
            <a:r>
              <a:rPr lang="en-US" dirty="0" smtClean="0">
                <a:solidFill>
                  <a:schemeClr val="bg2"/>
                </a:solidFill>
                <a:latin typeface="Gill Sans" charset="0"/>
              </a:rPr>
              <a:t>Differential diagnosis</a:t>
            </a:r>
          </a:p>
          <a:p>
            <a:pPr eaLnBrk="1" hangingPunct="1">
              <a:lnSpc>
                <a:spcPct val="90000"/>
              </a:lnSpc>
              <a:buClr>
                <a:schemeClr val="tx1"/>
              </a:buClr>
              <a:buSzPct val="90000"/>
            </a:pPr>
            <a:endParaRPr lang="en-US" dirty="0" smtClean="0">
              <a:latin typeface="Gill Sans" charset="0"/>
            </a:endParaRPr>
          </a:p>
          <a:p>
            <a:pPr eaLnBrk="1" hangingPunct="1">
              <a:lnSpc>
                <a:spcPct val="90000"/>
              </a:lnSpc>
              <a:buClr>
                <a:schemeClr val="tx1"/>
              </a:buClr>
              <a:buSzPct val="90000"/>
            </a:pPr>
            <a:r>
              <a:rPr lang="en-US" dirty="0" smtClean="0">
                <a:solidFill>
                  <a:schemeClr val="bg2"/>
                </a:solidFill>
                <a:latin typeface="Gill Sans" charset="0"/>
              </a:rPr>
              <a:t>Exam and laboratory studies</a:t>
            </a:r>
          </a:p>
          <a:p>
            <a:pPr eaLnBrk="1" hangingPunct="1">
              <a:lnSpc>
                <a:spcPct val="90000"/>
              </a:lnSpc>
              <a:buClr>
                <a:schemeClr val="tx1"/>
              </a:buClr>
              <a:buSzPct val="90000"/>
            </a:pPr>
            <a:endParaRPr lang="en-US" dirty="0" smtClean="0">
              <a:solidFill>
                <a:schemeClr val="bg2"/>
              </a:solidFill>
              <a:latin typeface="Gill Sans" charset="0"/>
            </a:endParaRPr>
          </a:p>
          <a:p>
            <a:pPr eaLnBrk="1" hangingPunct="1">
              <a:lnSpc>
                <a:spcPct val="90000"/>
              </a:lnSpc>
              <a:buClr>
                <a:schemeClr val="tx1"/>
              </a:buClr>
              <a:buSzPct val="90000"/>
            </a:pPr>
            <a:r>
              <a:rPr lang="en-US" dirty="0" smtClean="0">
                <a:solidFill>
                  <a:schemeClr val="bg1">
                    <a:lumMod val="50000"/>
                  </a:schemeClr>
                </a:solidFill>
                <a:latin typeface="Gill Sans" charset="0"/>
              </a:rPr>
              <a:t>Treatment strategy</a:t>
            </a:r>
          </a:p>
          <a:p>
            <a:pPr eaLnBrk="1" hangingPunct="1">
              <a:lnSpc>
                <a:spcPct val="90000"/>
              </a:lnSpc>
              <a:buClr>
                <a:schemeClr val="tx1"/>
              </a:buClr>
              <a:buSzPct val="90000"/>
            </a:pPr>
            <a:endParaRPr lang="en-US" dirty="0" smtClean="0">
              <a:solidFill>
                <a:schemeClr val="bg2"/>
              </a:solidFill>
              <a:latin typeface="Gill Sans" charset="0"/>
            </a:endParaRPr>
          </a:p>
          <a:p>
            <a:pPr eaLnBrk="1" hangingPunct="1">
              <a:lnSpc>
                <a:spcPct val="90000"/>
              </a:lnSpc>
              <a:buClr>
                <a:schemeClr val="tx1"/>
              </a:buClr>
              <a:buSzPct val="90000"/>
            </a:pPr>
            <a:r>
              <a:rPr lang="en-US" dirty="0">
                <a:latin typeface="Gill Sans" charset="0"/>
              </a:rPr>
              <a:t>Research opportunities</a:t>
            </a:r>
          </a:p>
        </p:txBody>
      </p:sp>
      <p:sp>
        <p:nvSpPr>
          <p:cNvPr id="90116"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35461081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04800" y="76200"/>
            <a:ext cx="8534400" cy="1143000"/>
          </a:xfrm>
          <a:prstGeom prst="rect">
            <a:avLst/>
          </a:prstGeom>
          <a:noFill/>
          <a:ln w="9525">
            <a:noFill/>
            <a:miter lim="800000"/>
            <a:headEnd/>
            <a:tailEnd/>
          </a:ln>
        </p:spPr>
        <p:txBody>
          <a:bodyPr anchor="ctr">
            <a:prstTxWarp prst="textNoShape">
              <a:avLst/>
            </a:prstTxWarp>
          </a:bodyPr>
          <a:lstStyle/>
          <a:p>
            <a:pPr algn="ctr"/>
            <a:r>
              <a:rPr lang="en-US" sz="4400" dirty="0" smtClean="0">
                <a:solidFill>
                  <a:schemeClr val="tx2"/>
                </a:solidFill>
                <a:latin typeface="Arial"/>
                <a:ea typeface="Trebuchet MS" charset="0"/>
                <a:cs typeface="Arial"/>
              </a:rPr>
              <a:t>Cost is increasing, </a:t>
            </a:r>
          </a:p>
          <a:p>
            <a:pPr algn="ctr"/>
            <a:r>
              <a:rPr lang="en-US" sz="4400" dirty="0" smtClean="0">
                <a:solidFill>
                  <a:schemeClr val="tx2"/>
                </a:solidFill>
                <a:latin typeface="Arial"/>
                <a:ea typeface="Trebuchet MS" charset="0"/>
                <a:cs typeface="Arial"/>
              </a:rPr>
              <a:t>productivity is decreasing</a:t>
            </a:r>
            <a:endParaRPr lang="en-US" sz="4400" i="1" dirty="0">
              <a:solidFill>
                <a:schemeClr val="tx2"/>
              </a:solidFill>
              <a:latin typeface="Arial"/>
              <a:ea typeface="Trebuchet MS" charset="0"/>
              <a:cs typeface="Arial"/>
            </a:endParaRPr>
          </a:p>
        </p:txBody>
      </p:sp>
      <p:sp>
        <p:nvSpPr>
          <p:cNvPr id="8" name="Line 31"/>
          <p:cNvSpPr>
            <a:spLocks noChangeShapeType="1"/>
          </p:cNvSpPr>
          <p:nvPr/>
        </p:nvSpPr>
        <p:spPr bwMode="auto">
          <a:xfrm>
            <a:off x="457200" y="1447800"/>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pic>
        <p:nvPicPr>
          <p:cNvPr id="9" name="Picture 8" descr="graphs.tiff"/>
          <p:cNvPicPr>
            <a:picLocks noChangeAspect="1"/>
          </p:cNvPicPr>
          <p:nvPr/>
        </p:nvPicPr>
        <p:blipFill>
          <a:blip r:embed="rId2" cstate="screen">
            <a:extLst>
              <a:ext uri="{28A0092B-C50C-407E-A947-70E740481C1C}">
                <a14:useLocalDpi xmlns:a14="http://schemas.microsoft.com/office/drawing/2010/main"/>
              </a:ext>
            </a:extLst>
          </a:blip>
          <a:srcRect b="45646"/>
          <a:stretch>
            <a:fillRect/>
          </a:stretch>
        </p:blipFill>
        <p:spPr>
          <a:xfrm>
            <a:off x="126567" y="1600200"/>
            <a:ext cx="8850408" cy="4648199"/>
          </a:xfrm>
          <a:prstGeom prst="rect">
            <a:avLst/>
          </a:prstGeom>
        </p:spPr>
      </p:pic>
      <p:sp>
        <p:nvSpPr>
          <p:cNvPr id="11" name="TextBox 12"/>
          <p:cNvSpPr txBox="1">
            <a:spLocks noChangeArrowheads="1"/>
          </p:cNvSpPr>
          <p:nvPr/>
        </p:nvSpPr>
        <p:spPr bwMode="auto">
          <a:xfrm>
            <a:off x="3886200" y="6287014"/>
            <a:ext cx="5181600" cy="384721"/>
          </a:xfrm>
          <a:prstGeom prst="rect">
            <a:avLst/>
          </a:prstGeom>
          <a:noFill/>
          <a:ln w="9525">
            <a:noFill/>
            <a:miter lim="800000"/>
            <a:headEnd/>
            <a:tailEnd/>
          </a:ln>
        </p:spPr>
        <p:txBody>
          <a:bodyPr wrap="square">
            <a:prstTxWarp prst="textNoShape">
              <a:avLst/>
            </a:prstTxWarp>
            <a:spAutoFit/>
          </a:bodyPr>
          <a:lstStyle/>
          <a:p>
            <a:pPr eaLnBrk="0" hangingPunct="0"/>
            <a:r>
              <a:rPr lang="en-US" sz="1900" i="1" dirty="0" err="1" smtClean="0">
                <a:latin typeface="Arial"/>
                <a:ea typeface="Trebuchet MS" charset="0"/>
                <a:cs typeface="Arial"/>
              </a:rPr>
              <a:t>Scannell</a:t>
            </a:r>
            <a:r>
              <a:rPr lang="en-US" sz="1900" i="1" dirty="0" smtClean="0">
                <a:latin typeface="Arial"/>
                <a:ea typeface="Trebuchet MS" charset="0"/>
                <a:cs typeface="Arial"/>
              </a:rPr>
              <a:t> et al Nat Rev Drug Discovery (2012)</a:t>
            </a:r>
            <a:endParaRPr lang="en-US" sz="1900" dirty="0" smtClean="0">
              <a:latin typeface="Arial"/>
              <a:ea typeface="Trebuchet MS" charset="0"/>
              <a:cs typeface="Arial"/>
            </a:endParaRPr>
          </a:p>
        </p:txBody>
      </p:sp>
      <p:sp>
        <p:nvSpPr>
          <p:cNvPr id="14" name="Rectangle 13"/>
          <p:cNvSpPr/>
          <p:nvPr/>
        </p:nvSpPr>
        <p:spPr bwMode="auto">
          <a:xfrm>
            <a:off x="5063068" y="1676394"/>
            <a:ext cx="3962400" cy="1447806"/>
          </a:xfrm>
          <a:prstGeom prst="rect">
            <a:avLst/>
          </a:prstGeom>
          <a:solidFill>
            <a:srgbClr val="FFFF00">
              <a:alpha val="24000"/>
            </a:srgbClr>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dirty="0" smtClean="0">
                <a:ln>
                  <a:noFill/>
                </a:ln>
                <a:solidFill>
                  <a:schemeClr val="tx1"/>
                </a:solidFill>
                <a:effectLst/>
                <a:latin typeface="Arial" charset="0"/>
                <a:ea typeface="ＭＳ Ｐゴシック" charset="-128"/>
                <a:cs typeface="ＭＳ Ｐゴシック" charset="-128"/>
              </a:rPr>
              <a:t>We need new drugs to treat RA and </a:t>
            </a:r>
            <a:r>
              <a:rPr lang="en-US" sz="2800" i="1" dirty="0" smtClean="0"/>
              <a:t>other </a:t>
            </a:r>
            <a:r>
              <a:rPr kumimoji="0" lang="en-US" sz="2800" b="0" i="1" u="none" strike="noStrike" cap="none" normalizeH="0" dirty="0" smtClean="0">
                <a:ln>
                  <a:noFill/>
                </a:ln>
                <a:solidFill>
                  <a:schemeClr val="tx1"/>
                </a:solidFill>
                <a:effectLst/>
                <a:latin typeface="Arial" charset="0"/>
                <a:ea typeface="ＭＳ Ｐゴシック" charset="-128"/>
                <a:cs typeface="ＭＳ Ｐゴシック" charset="-128"/>
              </a:rPr>
              <a:t>complex traits</a:t>
            </a:r>
            <a:r>
              <a:rPr kumimoji="0" lang="en-US" sz="2800" b="0" i="1" u="none" strike="noStrike" cap="none" normalizeH="0" baseline="0" dirty="0" smtClean="0">
                <a:ln>
                  <a:noFill/>
                </a:ln>
                <a:solidFill>
                  <a:schemeClr val="tx1"/>
                </a:solidFill>
                <a:effectLst/>
                <a:latin typeface="Arial" charset="0"/>
                <a:ea typeface="ＭＳ Ｐゴシック" charset="-128"/>
                <a:cs typeface="ＭＳ Ｐゴシック" charset="-128"/>
              </a:rPr>
              <a:t>!</a:t>
            </a:r>
            <a:endParaRPr kumimoji="0" lang="en-US" sz="2800" b="0" i="1"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991238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86268" y="143936"/>
            <a:ext cx="8763000" cy="1143000"/>
          </a:xfrm>
          <a:prstGeom prst="rect">
            <a:avLst/>
          </a:prstGeom>
          <a:noFill/>
          <a:ln w="9525">
            <a:noFill/>
            <a:miter lim="800000"/>
            <a:headEnd/>
            <a:tailEnd/>
          </a:ln>
        </p:spPr>
        <p:txBody>
          <a:bodyPr anchor="ctr">
            <a:prstTxWarp prst="textNoShape">
              <a:avLst/>
            </a:prstTxWarp>
          </a:bodyPr>
          <a:lstStyle/>
          <a:p>
            <a:pPr algn="ctr"/>
            <a:r>
              <a:rPr lang="en-US" sz="4400" dirty="0" smtClean="0">
                <a:solidFill>
                  <a:schemeClr val="tx2"/>
                </a:solidFill>
                <a:latin typeface="Arial"/>
                <a:ea typeface="Trebuchet MS" charset="0"/>
                <a:cs typeface="Arial"/>
              </a:rPr>
              <a:t>Major driver of cost is </a:t>
            </a:r>
            <a:r>
              <a:rPr lang="en-US" sz="4400" u="sng" dirty="0" smtClean="0">
                <a:solidFill>
                  <a:schemeClr val="tx2"/>
                </a:solidFill>
                <a:latin typeface="Arial"/>
                <a:ea typeface="Trebuchet MS" charset="0"/>
                <a:cs typeface="Arial"/>
              </a:rPr>
              <a:t>failure</a:t>
            </a:r>
            <a:r>
              <a:rPr lang="en-US" sz="4400" dirty="0" smtClean="0">
                <a:solidFill>
                  <a:schemeClr val="tx2"/>
                </a:solidFill>
                <a:latin typeface="Arial"/>
                <a:ea typeface="Trebuchet MS" charset="0"/>
                <a:cs typeface="Arial"/>
              </a:rPr>
              <a:t> in clinical trials…</a:t>
            </a:r>
            <a:endParaRPr lang="en-US" sz="4400" i="1" dirty="0">
              <a:solidFill>
                <a:schemeClr val="tx2"/>
              </a:solidFill>
              <a:latin typeface="Arial"/>
              <a:ea typeface="Trebuchet MS" charset="0"/>
              <a:cs typeface="Arial"/>
            </a:endParaRPr>
          </a:p>
        </p:txBody>
      </p:sp>
      <p:sp>
        <p:nvSpPr>
          <p:cNvPr id="8" name="Line 31"/>
          <p:cNvSpPr>
            <a:spLocks noChangeShapeType="1"/>
          </p:cNvSpPr>
          <p:nvPr/>
        </p:nvSpPr>
        <p:spPr bwMode="auto">
          <a:xfrm>
            <a:off x="457200" y="1447800"/>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pic>
        <p:nvPicPr>
          <p:cNvPr id="14" name="Picture 13" descr="temp3.tiff"/>
          <p:cNvPicPr>
            <a:picLocks noChangeAspect="1"/>
          </p:cNvPicPr>
          <p:nvPr/>
        </p:nvPicPr>
        <p:blipFill>
          <a:blip r:embed="rId3" cstate="screen">
            <a:extLst>
              <a:ext uri="{28A0092B-C50C-407E-A947-70E740481C1C}">
                <a14:useLocalDpi xmlns:a14="http://schemas.microsoft.com/office/drawing/2010/main"/>
              </a:ext>
            </a:extLst>
          </a:blip>
          <a:srcRect l="1510" t="13412" r="1271" b="6519"/>
          <a:stretch>
            <a:fillRect/>
          </a:stretch>
        </p:blipFill>
        <p:spPr>
          <a:xfrm>
            <a:off x="138040" y="5517381"/>
            <a:ext cx="8889776" cy="883419"/>
          </a:xfrm>
          <a:prstGeom prst="rect">
            <a:avLst/>
          </a:prstGeom>
        </p:spPr>
      </p:pic>
      <p:grpSp>
        <p:nvGrpSpPr>
          <p:cNvPr id="2" name="Group 19"/>
          <p:cNvGrpSpPr/>
          <p:nvPr/>
        </p:nvGrpSpPr>
        <p:grpSpPr>
          <a:xfrm>
            <a:off x="4876800" y="2438400"/>
            <a:ext cx="4163584" cy="3886200"/>
            <a:chOff x="4876800" y="2438400"/>
            <a:chExt cx="4163584" cy="3886200"/>
          </a:xfrm>
        </p:grpSpPr>
        <p:pic>
          <p:nvPicPr>
            <p:cNvPr id="16" name="Picture 15" descr="nrd3375-f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876800" y="2438400"/>
              <a:ext cx="4163584" cy="2268692"/>
            </a:xfrm>
            <a:prstGeom prst="rect">
              <a:avLst/>
            </a:prstGeom>
            <a:effectLst>
              <a:outerShdw blurRad="50800" dist="76200" dir="2700000">
                <a:srgbClr val="000000">
                  <a:alpha val="43000"/>
                </a:srgbClr>
              </a:outerShdw>
            </a:effectLst>
          </p:spPr>
        </p:pic>
        <p:sp>
          <p:nvSpPr>
            <p:cNvPr id="17" name="Rectangle 16"/>
            <p:cNvSpPr/>
            <p:nvPr/>
          </p:nvSpPr>
          <p:spPr bwMode="auto">
            <a:xfrm>
              <a:off x="5943600" y="5486400"/>
              <a:ext cx="3048000" cy="838200"/>
            </a:xfrm>
            <a:prstGeom prst="rect">
              <a:avLst/>
            </a:prstGeom>
            <a:solidFill>
              <a:srgbClr val="FFFF00">
                <a:alpha val="24000"/>
              </a:srgbClr>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9" name="Straight Connector 18"/>
            <p:cNvCxnSpPr>
              <a:stCxn id="17" idx="0"/>
            </p:cNvCxnSpPr>
            <p:nvPr/>
          </p:nvCxnSpPr>
          <p:spPr bwMode="auto">
            <a:xfrm rot="5400000" flipH="1" flipV="1">
              <a:off x="7239000" y="4953000"/>
              <a:ext cx="762000" cy="3048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sp>
        <p:nvSpPr>
          <p:cNvPr id="13" name="TextBox 12"/>
          <p:cNvSpPr txBox="1"/>
          <p:nvPr/>
        </p:nvSpPr>
        <p:spPr>
          <a:xfrm>
            <a:off x="1064480" y="6324600"/>
            <a:ext cx="840520" cy="400110"/>
          </a:xfrm>
          <a:prstGeom prst="rect">
            <a:avLst/>
          </a:prstGeom>
          <a:noFill/>
        </p:spPr>
        <p:txBody>
          <a:bodyPr wrap="none" rtlCol="0">
            <a:spAutoFit/>
          </a:bodyPr>
          <a:lstStyle/>
          <a:p>
            <a:r>
              <a:rPr lang="en-US" dirty="0" smtClean="0"/>
              <a:t>target</a:t>
            </a:r>
            <a:endParaRPr lang="en-US" dirty="0"/>
          </a:p>
        </p:txBody>
      </p:sp>
      <p:sp>
        <p:nvSpPr>
          <p:cNvPr id="15" name="TextBox 14"/>
          <p:cNvSpPr txBox="1"/>
          <p:nvPr/>
        </p:nvSpPr>
        <p:spPr>
          <a:xfrm>
            <a:off x="3120906" y="6324600"/>
            <a:ext cx="2441694" cy="400110"/>
          </a:xfrm>
          <a:prstGeom prst="rect">
            <a:avLst/>
          </a:prstGeom>
          <a:noFill/>
        </p:spPr>
        <p:txBody>
          <a:bodyPr wrap="none" rtlCol="0">
            <a:spAutoFit/>
          </a:bodyPr>
          <a:lstStyle/>
          <a:p>
            <a:r>
              <a:rPr lang="en-US" dirty="0" smtClean="0"/>
              <a:t>Medicinal chemistry</a:t>
            </a:r>
            <a:endParaRPr lang="en-US" dirty="0"/>
          </a:p>
        </p:txBody>
      </p:sp>
      <p:sp>
        <p:nvSpPr>
          <p:cNvPr id="18" name="TextBox 17"/>
          <p:cNvSpPr txBox="1"/>
          <p:nvPr/>
        </p:nvSpPr>
        <p:spPr>
          <a:xfrm>
            <a:off x="7198620" y="6324600"/>
            <a:ext cx="726180" cy="400110"/>
          </a:xfrm>
          <a:prstGeom prst="rect">
            <a:avLst/>
          </a:prstGeom>
          <a:noFill/>
        </p:spPr>
        <p:txBody>
          <a:bodyPr wrap="none" rtlCol="0">
            <a:spAutoFit/>
          </a:bodyPr>
          <a:lstStyle/>
          <a:p>
            <a:r>
              <a:rPr lang="en-US" dirty="0" smtClean="0"/>
              <a:t>trials</a:t>
            </a:r>
            <a:endParaRPr lang="en-US" dirty="0"/>
          </a:p>
        </p:txBody>
      </p:sp>
      <p:sp>
        <p:nvSpPr>
          <p:cNvPr id="21" name="Title 1"/>
          <p:cNvSpPr>
            <a:spLocks noGrp="1"/>
          </p:cNvSpPr>
          <p:nvPr>
            <p:ph type="title"/>
          </p:nvPr>
        </p:nvSpPr>
        <p:spPr>
          <a:xfrm>
            <a:off x="457200" y="2819400"/>
            <a:ext cx="3810000" cy="1143000"/>
          </a:xfrm>
        </p:spPr>
        <p:txBody>
          <a:bodyPr/>
          <a:lstStyle/>
          <a:p>
            <a:r>
              <a:rPr lang="en-US" sz="3600" dirty="0" smtClean="0">
                <a:solidFill>
                  <a:srgbClr val="0000FF"/>
                </a:solidFill>
              </a:rPr>
              <a:t>…and most drugs fail due to lack of efficacy or toxicity in humans</a:t>
            </a:r>
          </a:p>
        </p:txBody>
      </p:sp>
    </p:spTree>
    <p:extLst>
      <p:ext uri="{BB962C8B-B14F-4D97-AF65-F5344CB8AC3E}">
        <p14:creationId xmlns:p14="http://schemas.microsoft.com/office/powerpoint/2010/main" val="3975393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4648200" y="914400"/>
            <a:ext cx="3352800" cy="2197100"/>
          </a:xfrm>
          <a:prstGeom prst="rect">
            <a:avLst/>
          </a:prstGeom>
          <a:noFill/>
          <a:ln w="9525">
            <a:noFill/>
            <a:miter lim="800000"/>
            <a:headEnd/>
            <a:tailEnd/>
          </a:ln>
        </p:spPr>
      </p:pic>
      <p:pic>
        <p:nvPicPr>
          <p:cNvPr id="22531" name="Picture 3"/>
          <p:cNvPicPr>
            <a:picLocks noChangeAspect="1" noChangeArrowheads="1"/>
          </p:cNvPicPr>
          <p:nvPr/>
        </p:nvPicPr>
        <p:blipFill>
          <a:blip r:embed="rId4"/>
          <a:srcRect/>
          <a:stretch>
            <a:fillRect/>
          </a:stretch>
        </p:blipFill>
        <p:spPr bwMode="auto">
          <a:xfrm>
            <a:off x="1447800" y="838200"/>
            <a:ext cx="3505200" cy="2295525"/>
          </a:xfrm>
          <a:prstGeom prst="rect">
            <a:avLst/>
          </a:prstGeom>
          <a:noFill/>
          <a:ln w="9525">
            <a:noFill/>
            <a:miter lim="800000"/>
            <a:headEnd/>
            <a:tailEnd/>
          </a:ln>
        </p:spPr>
      </p:pic>
      <p:pic>
        <p:nvPicPr>
          <p:cNvPr id="22532" name="Picture 4"/>
          <p:cNvPicPr>
            <a:picLocks noChangeAspect="1" noChangeArrowheads="1"/>
          </p:cNvPicPr>
          <p:nvPr/>
        </p:nvPicPr>
        <p:blipFill>
          <a:blip r:embed="rId5"/>
          <a:srcRect/>
          <a:stretch>
            <a:fillRect/>
          </a:stretch>
        </p:blipFill>
        <p:spPr bwMode="auto">
          <a:xfrm>
            <a:off x="63500" y="88900"/>
            <a:ext cx="8991600" cy="6743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86268" y="143936"/>
            <a:ext cx="8763000" cy="1143000"/>
          </a:xfrm>
          <a:prstGeom prst="rect">
            <a:avLst/>
          </a:prstGeom>
          <a:noFill/>
          <a:ln w="9525">
            <a:noFill/>
            <a:miter lim="800000"/>
            <a:headEnd/>
            <a:tailEnd/>
          </a:ln>
        </p:spPr>
        <p:txBody>
          <a:bodyPr anchor="ctr">
            <a:prstTxWarp prst="textNoShape">
              <a:avLst/>
            </a:prstTxWarp>
          </a:bodyPr>
          <a:lstStyle/>
          <a:p>
            <a:pPr algn="ctr"/>
            <a:r>
              <a:rPr lang="en-US" sz="4400" dirty="0" smtClean="0">
                <a:solidFill>
                  <a:schemeClr val="tx2"/>
                </a:solidFill>
                <a:latin typeface="Arial"/>
                <a:ea typeface="Trebuchet MS" charset="0"/>
                <a:cs typeface="Arial"/>
              </a:rPr>
              <a:t>“Target validation” is key to avoid failure from efficacy/safety</a:t>
            </a:r>
            <a:endParaRPr lang="en-US" sz="4400" i="1" dirty="0">
              <a:solidFill>
                <a:schemeClr val="tx2"/>
              </a:solidFill>
              <a:latin typeface="Arial"/>
              <a:ea typeface="Trebuchet MS" charset="0"/>
              <a:cs typeface="Arial"/>
            </a:endParaRPr>
          </a:p>
        </p:txBody>
      </p:sp>
      <p:sp>
        <p:nvSpPr>
          <p:cNvPr id="8" name="Line 31"/>
          <p:cNvSpPr>
            <a:spLocks noChangeShapeType="1"/>
          </p:cNvSpPr>
          <p:nvPr/>
        </p:nvSpPr>
        <p:spPr bwMode="auto">
          <a:xfrm>
            <a:off x="457200" y="1447800"/>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pic>
        <p:nvPicPr>
          <p:cNvPr id="14" name="Picture 13" descr="temp3.tiff"/>
          <p:cNvPicPr>
            <a:picLocks noChangeAspect="1"/>
          </p:cNvPicPr>
          <p:nvPr/>
        </p:nvPicPr>
        <p:blipFill>
          <a:blip r:embed="rId3" cstate="screen">
            <a:extLst>
              <a:ext uri="{28A0092B-C50C-407E-A947-70E740481C1C}">
                <a14:useLocalDpi xmlns:a14="http://schemas.microsoft.com/office/drawing/2010/main"/>
              </a:ext>
            </a:extLst>
          </a:blip>
          <a:srcRect l="1510" t="13412" r="1271" b="6519"/>
          <a:stretch>
            <a:fillRect/>
          </a:stretch>
        </p:blipFill>
        <p:spPr>
          <a:xfrm>
            <a:off x="138040" y="5517381"/>
            <a:ext cx="8889776" cy="883419"/>
          </a:xfrm>
          <a:prstGeom prst="rect">
            <a:avLst/>
          </a:prstGeom>
        </p:spPr>
      </p:pic>
      <p:sp>
        <p:nvSpPr>
          <p:cNvPr id="17" name="Rectangle 16"/>
          <p:cNvSpPr/>
          <p:nvPr/>
        </p:nvSpPr>
        <p:spPr bwMode="auto">
          <a:xfrm>
            <a:off x="152400" y="5486400"/>
            <a:ext cx="2514600" cy="838200"/>
          </a:xfrm>
          <a:prstGeom prst="rect">
            <a:avLst/>
          </a:prstGeom>
          <a:solidFill>
            <a:srgbClr val="FFFF00">
              <a:alpha val="24000"/>
            </a:srgbClr>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Title 1"/>
          <p:cNvSpPr>
            <a:spLocks noGrp="1"/>
          </p:cNvSpPr>
          <p:nvPr>
            <p:ph type="title"/>
          </p:nvPr>
        </p:nvSpPr>
        <p:spPr>
          <a:xfrm>
            <a:off x="4343400" y="2667000"/>
            <a:ext cx="4267200" cy="1143000"/>
          </a:xfrm>
        </p:spPr>
        <p:txBody>
          <a:bodyPr/>
          <a:lstStyle/>
          <a:p>
            <a:r>
              <a:rPr lang="en-US" sz="3600" dirty="0" smtClean="0">
                <a:solidFill>
                  <a:srgbClr val="0000FF"/>
                </a:solidFill>
              </a:rPr>
              <a:t>Current models are ineffective at choosing targets that are safe and effective in humans</a:t>
            </a:r>
            <a:endParaRPr lang="en-US" sz="3600" dirty="0">
              <a:solidFill>
                <a:srgbClr val="0000FF"/>
              </a:solidFill>
            </a:endParaRPr>
          </a:p>
        </p:txBody>
      </p:sp>
      <p:sp>
        <p:nvSpPr>
          <p:cNvPr id="11" name="TextBox 10"/>
          <p:cNvSpPr txBox="1"/>
          <p:nvPr/>
        </p:nvSpPr>
        <p:spPr>
          <a:xfrm>
            <a:off x="1064480" y="6324600"/>
            <a:ext cx="840520" cy="400110"/>
          </a:xfrm>
          <a:prstGeom prst="rect">
            <a:avLst/>
          </a:prstGeom>
          <a:noFill/>
        </p:spPr>
        <p:txBody>
          <a:bodyPr wrap="none" rtlCol="0">
            <a:spAutoFit/>
          </a:bodyPr>
          <a:lstStyle/>
          <a:p>
            <a:r>
              <a:rPr lang="en-US" dirty="0" smtClean="0"/>
              <a:t>target</a:t>
            </a:r>
            <a:endParaRPr lang="en-US" dirty="0"/>
          </a:p>
        </p:txBody>
      </p:sp>
      <p:sp>
        <p:nvSpPr>
          <p:cNvPr id="12" name="TextBox 11"/>
          <p:cNvSpPr txBox="1"/>
          <p:nvPr/>
        </p:nvSpPr>
        <p:spPr>
          <a:xfrm>
            <a:off x="3120906" y="6324600"/>
            <a:ext cx="2441694" cy="400110"/>
          </a:xfrm>
          <a:prstGeom prst="rect">
            <a:avLst/>
          </a:prstGeom>
          <a:noFill/>
        </p:spPr>
        <p:txBody>
          <a:bodyPr wrap="none" rtlCol="0">
            <a:spAutoFit/>
          </a:bodyPr>
          <a:lstStyle/>
          <a:p>
            <a:r>
              <a:rPr lang="en-US" dirty="0" smtClean="0"/>
              <a:t>Medicinal chemistry</a:t>
            </a:r>
            <a:endParaRPr lang="en-US" dirty="0"/>
          </a:p>
        </p:txBody>
      </p:sp>
      <p:sp>
        <p:nvSpPr>
          <p:cNvPr id="13" name="TextBox 12"/>
          <p:cNvSpPr txBox="1"/>
          <p:nvPr/>
        </p:nvSpPr>
        <p:spPr>
          <a:xfrm>
            <a:off x="7198620" y="6324600"/>
            <a:ext cx="726180" cy="400110"/>
          </a:xfrm>
          <a:prstGeom prst="rect">
            <a:avLst/>
          </a:prstGeom>
          <a:noFill/>
        </p:spPr>
        <p:txBody>
          <a:bodyPr wrap="none" rtlCol="0">
            <a:spAutoFit/>
          </a:bodyPr>
          <a:lstStyle/>
          <a:p>
            <a:r>
              <a:rPr lang="en-US" dirty="0" smtClean="0"/>
              <a:t>trials</a:t>
            </a:r>
            <a:endParaRPr lang="en-US" dirty="0"/>
          </a:p>
        </p:txBody>
      </p:sp>
      <p:pic>
        <p:nvPicPr>
          <p:cNvPr id="15" name="Picture 14" descr="Protein_TF_PDB_1a8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090" y="1676400"/>
            <a:ext cx="2568710" cy="1981200"/>
          </a:xfrm>
          <a:prstGeom prst="rect">
            <a:avLst/>
          </a:prstGeom>
        </p:spPr>
      </p:pic>
      <p:grpSp>
        <p:nvGrpSpPr>
          <p:cNvPr id="2" name="Group 37"/>
          <p:cNvGrpSpPr/>
          <p:nvPr/>
        </p:nvGrpSpPr>
        <p:grpSpPr>
          <a:xfrm>
            <a:off x="1371600" y="2895601"/>
            <a:ext cx="2257773" cy="1981194"/>
            <a:chOff x="6337418" y="1057270"/>
            <a:chExt cx="1608667" cy="1411606"/>
          </a:xfrm>
        </p:grpSpPr>
        <p:pic>
          <p:nvPicPr>
            <p:cNvPr id="18" name="Picture 17" descr="750px-Tranilast.sv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7418" y="1600196"/>
              <a:ext cx="1608667" cy="868680"/>
            </a:xfrm>
            <a:prstGeom prst="rect">
              <a:avLst/>
            </a:prstGeom>
          </p:spPr>
        </p:pic>
        <p:cxnSp>
          <p:nvCxnSpPr>
            <p:cNvPr id="19" name="Straight Arrow Connector 18"/>
            <p:cNvCxnSpPr/>
            <p:nvPr/>
          </p:nvCxnSpPr>
          <p:spPr bwMode="auto">
            <a:xfrm rot="5400000" flipH="1" flipV="1">
              <a:off x="6283126" y="1328734"/>
              <a:ext cx="651515" cy="108587"/>
            </a:xfrm>
            <a:prstGeom prst="straightConnector1">
              <a:avLst/>
            </a:prstGeom>
            <a:solidFill>
              <a:schemeClr val="accent1"/>
            </a:solidFill>
            <a:ln w="50800" cap="flat" cmpd="sng" algn="ctr">
              <a:solidFill>
                <a:schemeClr val="tx1"/>
              </a:solidFill>
              <a:prstDash val="solid"/>
              <a:round/>
              <a:headEnd type="none" w="med" len="med"/>
              <a:tailEnd type="triangle" w="med" len="med"/>
            </a:ln>
            <a:effectLst/>
          </p:spPr>
        </p:cxnSp>
      </p:grpSp>
    </p:spTree>
    <p:extLst>
      <p:ext uri="{BB962C8B-B14F-4D97-AF65-F5344CB8AC3E}">
        <p14:creationId xmlns:p14="http://schemas.microsoft.com/office/powerpoint/2010/main" val="2487416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par>
                                <p:cTn id="10" presetID="29" presetClass="entr" presetSubtype="0" fill="hold" nodeType="withEffect">
                                  <p:stCondLst>
                                    <p:cond delay="200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emp3.tiff"/>
          <p:cNvPicPr>
            <a:picLocks noChangeAspect="1"/>
          </p:cNvPicPr>
          <p:nvPr/>
        </p:nvPicPr>
        <p:blipFill>
          <a:blip r:embed="rId3" cstate="screen">
            <a:extLst>
              <a:ext uri="{28A0092B-C50C-407E-A947-70E740481C1C}">
                <a14:useLocalDpi xmlns:a14="http://schemas.microsoft.com/office/drawing/2010/main"/>
              </a:ext>
            </a:extLst>
          </a:blip>
          <a:srcRect l="1510" t="13412" r="1271" b="6519"/>
          <a:stretch>
            <a:fillRect/>
          </a:stretch>
        </p:blipFill>
        <p:spPr>
          <a:xfrm>
            <a:off x="138040" y="4114800"/>
            <a:ext cx="8889776" cy="883419"/>
          </a:xfrm>
          <a:prstGeom prst="rect">
            <a:avLst/>
          </a:prstGeom>
        </p:spPr>
      </p:pic>
      <p:sp>
        <p:nvSpPr>
          <p:cNvPr id="13" name="TextBox 12"/>
          <p:cNvSpPr txBox="1"/>
          <p:nvPr/>
        </p:nvSpPr>
        <p:spPr>
          <a:xfrm>
            <a:off x="1064480" y="4922019"/>
            <a:ext cx="840520" cy="400110"/>
          </a:xfrm>
          <a:prstGeom prst="rect">
            <a:avLst/>
          </a:prstGeom>
          <a:noFill/>
        </p:spPr>
        <p:txBody>
          <a:bodyPr wrap="none" rtlCol="0">
            <a:spAutoFit/>
          </a:bodyPr>
          <a:lstStyle/>
          <a:p>
            <a:r>
              <a:rPr lang="en-US" dirty="0" smtClean="0"/>
              <a:t>target</a:t>
            </a:r>
            <a:endParaRPr lang="en-US" dirty="0"/>
          </a:p>
        </p:txBody>
      </p:sp>
      <p:sp>
        <p:nvSpPr>
          <p:cNvPr id="15" name="TextBox 14"/>
          <p:cNvSpPr txBox="1"/>
          <p:nvPr/>
        </p:nvSpPr>
        <p:spPr>
          <a:xfrm>
            <a:off x="3120906" y="4922019"/>
            <a:ext cx="2441694" cy="400110"/>
          </a:xfrm>
          <a:prstGeom prst="rect">
            <a:avLst/>
          </a:prstGeom>
          <a:noFill/>
        </p:spPr>
        <p:txBody>
          <a:bodyPr wrap="none" rtlCol="0">
            <a:spAutoFit/>
          </a:bodyPr>
          <a:lstStyle/>
          <a:p>
            <a:r>
              <a:rPr lang="en-US" dirty="0" smtClean="0"/>
              <a:t>Medicinal chemistry</a:t>
            </a:r>
            <a:endParaRPr lang="en-US" dirty="0"/>
          </a:p>
        </p:txBody>
      </p:sp>
      <p:sp>
        <p:nvSpPr>
          <p:cNvPr id="18" name="TextBox 17"/>
          <p:cNvSpPr txBox="1"/>
          <p:nvPr/>
        </p:nvSpPr>
        <p:spPr>
          <a:xfrm>
            <a:off x="7198620" y="4922019"/>
            <a:ext cx="726180" cy="400110"/>
          </a:xfrm>
          <a:prstGeom prst="rect">
            <a:avLst/>
          </a:prstGeom>
          <a:noFill/>
        </p:spPr>
        <p:txBody>
          <a:bodyPr wrap="none" rtlCol="0">
            <a:spAutoFit/>
          </a:bodyPr>
          <a:lstStyle/>
          <a:p>
            <a:r>
              <a:rPr lang="en-US" dirty="0" smtClean="0"/>
              <a:t>trials</a:t>
            </a:r>
            <a:endParaRPr lang="en-US" dirty="0"/>
          </a:p>
        </p:txBody>
      </p:sp>
      <p:pic>
        <p:nvPicPr>
          <p:cNvPr id="4" name="Picture 3"/>
          <p:cNvPicPr>
            <a:picLocks noChangeAspect="1"/>
          </p:cNvPicPr>
          <p:nvPr/>
        </p:nvPicPr>
        <p:blipFill>
          <a:blip r:embed="rId4"/>
          <a:stretch>
            <a:fillRect/>
          </a:stretch>
        </p:blipFill>
        <p:spPr>
          <a:xfrm>
            <a:off x="4343400" y="609600"/>
            <a:ext cx="3949700" cy="2734408"/>
          </a:xfrm>
          <a:prstGeom prst="rect">
            <a:avLst/>
          </a:prstGeom>
        </p:spPr>
      </p:pic>
      <p:sp>
        <p:nvSpPr>
          <p:cNvPr id="9" name="Rectangle 8"/>
          <p:cNvSpPr/>
          <p:nvPr/>
        </p:nvSpPr>
        <p:spPr bwMode="auto">
          <a:xfrm>
            <a:off x="4114800" y="304800"/>
            <a:ext cx="4800600" cy="3124200"/>
          </a:xfrm>
          <a:prstGeom prst="rect">
            <a:avLst/>
          </a:prstGeom>
          <a:gradFill flip="none" rotWithShape="1">
            <a:gsLst>
              <a:gs pos="98000">
                <a:srgbClr val="FF0000">
                  <a:alpha val="45000"/>
                </a:srgbClr>
              </a:gs>
              <a:gs pos="45000">
                <a:srgbClr val="FFFFFF">
                  <a:alpha val="2000"/>
                </a:srgbClr>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1" name="Straight Connector 10"/>
          <p:cNvCxnSpPr/>
          <p:nvPr/>
        </p:nvCxnSpPr>
        <p:spPr bwMode="auto">
          <a:xfrm>
            <a:off x="7010400" y="3429000"/>
            <a:ext cx="9906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Rectangle 11"/>
          <p:cNvSpPr/>
          <p:nvPr/>
        </p:nvSpPr>
        <p:spPr>
          <a:xfrm>
            <a:off x="4419600" y="5410200"/>
            <a:ext cx="4343400" cy="1200328"/>
          </a:xfrm>
          <a:prstGeom prst="rect">
            <a:avLst/>
          </a:prstGeom>
        </p:spPr>
        <p:txBody>
          <a:bodyPr wrap="square">
            <a:spAutoFit/>
          </a:bodyPr>
          <a:lstStyle/>
          <a:p>
            <a:pPr marL="0" indent="0" algn="ctr">
              <a:buNone/>
            </a:pPr>
            <a:r>
              <a:rPr lang="en-US" sz="2400" i="1" dirty="0" smtClean="0">
                <a:solidFill>
                  <a:srgbClr val="0000FF"/>
                </a:solidFill>
                <a:latin typeface="Arial"/>
                <a:ea typeface="Trebuchet MS" charset="0"/>
                <a:cs typeface="Arial"/>
              </a:rPr>
              <a:t>We determine dose-response in clinical trials, after many years and millions of dollars</a:t>
            </a:r>
            <a:endParaRPr lang="en-US" sz="2400" i="1" dirty="0">
              <a:solidFill>
                <a:srgbClr val="0000FF"/>
              </a:solidFill>
              <a:latin typeface="Arial"/>
              <a:ea typeface="Trebuchet MS" charset="0"/>
              <a:cs typeface="Arial"/>
            </a:endParaRPr>
          </a:p>
        </p:txBody>
      </p:sp>
    </p:spTree>
    <p:extLst>
      <p:ext uri="{BB962C8B-B14F-4D97-AF65-F5344CB8AC3E}">
        <p14:creationId xmlns:p14="http://schemas.microsoft.com/office/powerpoint/2010/main" val="3310218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emp3.tiff"/>
          <p:cNvPicPr>
            <a:picLocks noChangeAspect="1"/>
          </p:cNvPicPr>
          <p:nvPr/>
        </p:nvPicPr>
        <p:blipFill>
          <a:blip r:embed="rId3" cstate="screen">
            <a:extLst>
              <a:ext uri="{28A0092B-C50C-407E-A947-70E740481C1C}">
                <a14:useLocalDpi xmlns:a14="http://schemas.microsoft.com/office/drawing/2010/main"/>
              </a:ext>
            </a:extLst>
          </a:blip>
          <a:srcRect l="1510" t="13412" r="1271" b="6519"/>
          <a:stretch>
            <a:fillRect/>
          </a:stretch>
        </p:blipFill>
        <p:spPr>
          <a:xfrm>
            <a:off x="138040" y="4114800"/>
            <a:ext cx="8889776" cy="883419"/>
          </a:xfrm>
          <a:prstGeom prst="rect">
            <a:avLst/>
          </a:prstGeom>
        </p:spPr>
      </p:pic>
      <p:sp>
        <p:nvSpPr>
          <p:cNvPr id="13" name="TextBox 12"/>
          <p:cNvSpPr txBox="1"/>
          <p:nvPr/>
        </p:nvSpPr>
        <p:spPr>
          <a:xfrm>
            <a:off x="1064480" y="4922019"/>
            <a:ext cx="840520" cy="400110"/>
          </a:xfrm>
          <a:prstGeom prst="rect">
            <a:avLst/>
          </a:prstGeom>
          <a:noFill/>
        </p:spPr>
        <p:txBody>
          <a:bodyPr wrap="none" rtlCol="0">
            <a:spAutoFit/>
          </a:bodyPr>
          <a:lstStyle/>
          <a:p>
            <a:r>
              <a:rPr lang="en-US" dirty="0" smtClean="0"/>
              <a:t>target</a:t>
            </a:r>
            <a:endParaRPr lang="en-US" dirty="0"/>
          </a:p>
        </p:txBody>
      </p:sp>
      <p:sp>
        <p:nvSpPr>
          <p:cNvPr id="15" name="TextBox 14"/>
          <p:cNvSpPr txBox="1"/>
          <p:nvPr/>
        </p:nvSpPr>
        <p:spPr>
          <a:xfrm>
            <a:off x="3120906" y="4922019"/>
            <a:ext cx="2441694" cy="400110"/>
          </a:xfrm>
          <a:prstGeom prst="rect">
            <a:avLst/>
          </a:prstGeom>
          <a:noFill/>
        </p:spPr>
        <p:txBody>
          <a:bodyPr wrap="none" rtlCol="0">
            <a:spAutoFit/>
          </a:bodyPr>
          <a:lstStyle/>
          <a:p>
            <a:r>
              <a:rPr lang="en-US" dirty="0" smtClean="0"/>
              <a:t>Medicinal chemistry</a:t>
            </a:r>
            <a:endParaRPr lang="en-US" dirty="0"/>
          </a:p>
        </p:txBody>
      </p:sp>
      <p:sp>
        <p:nvSpPr>
          <p:cNvPr id="18" name="TextBox 17"/>
          <p:cNvSpPr txBox="1"/>
          <p:nvPr/>
        </p:nvSpPr>
        <p:spPr>
          <a:xfrm>
            <a:off x="7198620" y="4922019"/>
            <a:ext cx="726180" cy="400110"/>
          </a:xfrm>
          <a:prstGeom prst="rect">
            <a:avLst/>
          </a:prstGeom>
          <a:noFill/>
        </p:spPr>
        <p:txBody>
          <a:bodyPr wrap="none" rtlCol="0">
            <a:spAutoFit/>
          </a:bodyPr>
          <a:lstStyle/>
          <a:p>
            <a:r>
              <a:rPr lang="en-US" dirty="0" smtClean="0"/>
              <a:t>trials</a:t>
            </a:r>
            <a:endParaRPr lang="en-US" dirty="0"/>
          </a:p>
        </p:txBody>
      </p:sp>
      <p:pic>
        <p:nvPicPr>
          <p:cNvPr id="4" name="Picture 3"/>
          <p:cNvPicPr>
            <a:picLocks noChangeAspect="1"/>
          </p:cNvPicPr>
          <p:nvPr/>
        </p:nvPicPr>
        <p:blipFill>
          <a:blip r:embed="rId4"/>
          <a:stretch>
            <a:fillRect/>
          </a:stretch>
        </p:blipFill>
        <p:spPr>
          <a:xfrm>
            <a:off x="838200" y="609600"/>
            <a:ext cx="3949700" cy="2734408"/>
          </a:xfrm>
          <a:prstGeom prst="rect">
            <a:avLst/>
          </a:prstGeom>
        </p:spPr>
      </p:pic>
      <p:sp>
        <p:nvSpPr>
          <p:cNvPr id="9" name="Rectangle 8"/>
          <p:cNvSpPr/>
          <p:nvPr/>
        </p:nvSpPr>
        <p:spPr bwMode="auto">
          <a:xfrm>
            <a:off x="609600" y="304800"/>
            <a:ext cx="4800600" cy="3124200"/>
          </a:xfrm>
          <a:prstGeom prst="rect">
            <a:avLst/>
          </a:prstGeom>
          <a:gradFill flip="none" rotWithShape="1">
            <a:gsLst>
              <a:gs pos="93000">
                <a:srgbClr val="FF9007">
                  <a:alpha val="48000"/>
                </a:srgbClr>
              </a:gs>
              <a:gs pos="20000">
                <a:srgbClr val="FFFFFF">
                  <a:alpha val="19000"/>
                </a:srgbClr>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1" name="Straight Connector 10"/>
          <p:cNvCxnSpPr/>
          <p:nvPr/>
        </p:nvCxnSpPr>
        <p:spPr bwMode="auto">
          <a:xfrm flipH="1">
            <a:off x="838200" y="3429000"/>
            <a:ext cx="9906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a:xfrm>
            <a:off x="990600" y="5410200"/>
            <a:ext cx="4038600" cy="1200328"/>
          </a:xfrm>
          <a:prstGeom prst="rect">
            <a:avLst/>
          </a:prstGeom>
        </p:spPr>
        <p:txBody>
          <a:bodyPr wrap="square">
            <a:spAutoFit/>
          </a:bodyPr>
          <a:lstStyle/>
          <a:p>
            <a:pPr marL="0" indent="0" algn="ctr">
              <a:buNone/>
            </a:pPr>
            <a:r>
              <a:rPr lang="en-US" sz="2400" i="1" dirty="0" smtClean="0">
                <a:solidFill>
                  <a:srgbClr val="0000FF"/>
                </a:solidFill>
                <a:latin typeface="Arial"/>
                <a:ea typeface="Trebuchet MS" charset="0"/>
                <a:cs typeface="Arial"/>
              </a:rPr>
              <a:t>We aspire to determine dose-response at the time of target validation</a:t>
            </a:r>
            <a:endParaRPr lang="en-US" sz="2400" i="1" dirty="0">
              <a:solidFill>
                <a:srgbClr val="0000FF"/>
              </a:solidFill>
              <a:latin typeface="Arial"/>
              <a:ea typeface="Trebuchet MS" charset="0"/>
              <a:cs typeface="Arial"/>
            </a:endParaRPr>
          </a:p>
        </p:txBody>
      </p:sp>
    </p:spTree>
    <p:extLst>
      <p:ext uri="{BB962C8B-B14F-4D97-AF65-F5344CB8AC3E}">
        <p14:creationId xmlns:p14="http://schemas.microsoft.com/office/powerpoint/2010/main" val="3518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5"/>
          <p:cNvSpPr>
            <a:spLocks noChangeShapeType="1"/>
          </p:cNvSpPr>
          <p:nvPr/>
        </p:nvSpPr>
        <p:spPr bwMode="auto">
          <a:xfrm>
            <a:off x="457200" y="1600200"/>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23556" name="Content Placeholder 6"/>
          <p:cNvSpPr>
            <a:spLocks noGrp="1"/>
          </p:cNvSpPr>
          <p:nvPr>
            <p:ph idx="1"/>
          </p:nvPr>
        </p:nvSpPr>
        <p:spPr>
          <a:xfrm>
            <a:off x="685800" y="1752600"/>
            <a:ext cx="8001000" cy="4114800"/>
          </a:xfrm>
        </p:spPr>
        <p:txBody>
          <a:bodyPr/>
          <a:lstStyle/>
          <a:p>
            <a:r>
              <a:rPr lang="en-US" dirty="0" smtClean="0">
                <a:latin typeface="Arial"/>
                <a:ea typeface="Trebuchet MS" charset="0"/>
                <a:cs typeface="Arial"/>
              </a:rPr>
              <a:t>Nature’s perturbation of many drug targets in the human genome</a:t>
            </a:r>
          </a:p>
          <a:p>
            <a:r>
              <a:rPr lang="en-US" dirty="0" smtClean="0">
                <a:latin typeface="Arial"/>
                <a:ea typeface="Trebuchet MS" charset="0"/>
                <a:cs typeface="Arial"/>
              </a:rPr>
              <a:t>Links physiological state in humans (e.g., </a:t>
            </a:r>
            <a:r>
              <a:rPr lang="en-US" dirty="0" smtClean="0">
                <a:ea typeface="Trebuchet MS" charset="0"/>
                <a:cs typeface="Arial"/>
              </a:rPr>
              <a:t>disease risk) to a target perturbation</a:t>
            </a:r>
            <a:endParaRPr lang="en-US" i="1" dirty="0" smtClean="0">
              <a:latin typeface="Arial"/>
              <a:ea typeface="Trebuchet MS" charset="0"/>
              <a:cs typeface="Arial"/>
            </a:endParaRPr>
          </a:p>
          <a:p>
            <a:r>
              <a:rPr lang="en-US" dirty="0" smtClean="0">
                <a:latin typeface="Arial"/>
                <a:ea typeface="Trebuchet MS" charset="0"/>
                <a:cs typeface="Arial"/>
              </a:rPr>
              <a:t>Indicates gain- or loss-of-function</a:t>
            </a:r>
          </a:p>
          <a:p>
            <a:r>
              <a:rPr lang="en-US" dirty="0" smtClean="0">
                <a:latin typeface="Arial"/>
                <a:ea typeface="Trebuchet MS" charset="0"/>
                <a:cs typeface="Arial"/>
              </a:rPr>
              <a:t>Provides allelic series for range of effect on perturbing a potential drug target</a:t>
            </a:r>
            <a:endParaRPr lang="en-US" dirty="0">
              <a:latin typeface="Arial"/>
              <a:ea typeface="Trebuchet MS" charset="0"/>
              <a:cs typeface="Arial"/>
            </a:endParaRPr>
          </a:p>
          <a:p>
            <a:pPr marL="0" indent="0">
              <a:buNone/>
            </a:pPr>
            <a:endParaRPr lang="en-US" dirty="0" smtClean="0">
              <a:latin typeface="Arial"/>
              <a:ea typeface="Trebuchet MS" charset="0"/>
              <a:cs typeface="Arial"/>
            </a:endParaRPr>
          </a:p>
        </p:txBody>
      </p:sp>
      <p:sp>
        <p:nvSpPr>
          <p:cNvPr id="23557" name="Rectangle 4"/>
          <p:cNvSpPr>
            <a:spLocks noGrp="1" noChangeArrowheads="1"/>
          </p:cNvSpPr>
          <p:nvPr>
            <p:ph type="title"/>
          </p:nvPr>
        </p:nvSpPr>
        <p:spPr>
          <a:xfrm>
            <a:off x="381000" y="228600"/>
            <a:ext cx="8458200" cy="1143000"/>
          </a:xfrm>
        </p:spPr>
        <p:txBody>
          <a:bodyPr/>
          <a:lstStyle/>
          <a:p>
            <a:pPr eaLnBrk="1" hangingPunct="1"/>
            <a:r>
              <a:rPr lang="en-US" dirty="0" smtClean="0">
                <a:latin typeface="Arial"/>
                <a:cs typeface="Arial"/>
              </a:rPr>
              <a:t>Human genetics is a unique tool for target validation</a:t>
            </a:r>
          </a:p>
        </p:txBody>
      </p:sp>
      <p:sp>
        <p:nvSpPr>
          <p:cNvPr id="5" name="Rectangle 4"/>
          <p:cNvSpPr/>
          <p:nvPr/>
        </p:nvSpPr>
        <p:spPr>
          <a:xfrm>
            <a:off x="685800" y="5628382"/>
            <a:ext cx="7620000" cy="1077218"/>
          </a:xfrm>
          <a:prstGeom prst="rect">
            <a:avLst/>
          </a:prstGeom>
        </p:spPr>
        <p:txBody>
          <a:bodyPr wrap="square">
            <a:spAutoFit/>
          </a:bodyPr>
          <a:lstStyle/>
          <a:p>
            <a:pPr marL="0" indent="0" algn="ctr">
              <a:buNone/>
            </a:pPr>
            <a:r>
              <a:rPr lang="en-US" sz="3200" i="1" dirty="0" smtClean="0">
                <a:solidFill>
                  <a:srgbClr val="0000FF"/>
                </a:solidFill>
                <a:latin typeface="Arial"/>
                <a:ea typeface="Trebuchet MS" charset="0"/>
                <a:cs typeface="Arial"/>
              </a:rPr>
              <a:t>Dose-response curves derived from human genetics</a:t>
            </a:r>
            <a:endParaRPr lang="en-US" sz="3200" i="1" dirty="0">
              <a:solidFill>
                <a:srgbClr val="0000FF"/>
              </a:solidFill>
              <a:latin typeface="Arial"/>
              <a:ea typeface="Trebuchet MS" charset="0"/>
              <a:cs typeface="Arial"/>
            </a:endParaRPr>
          </a:p>
        </p:txBody>
      </p:sp>
    </p:spTree>
    <p:extLst>
      <p:ext uri="{BB962C8B-B14F-4D97-AF65-F5344CB8AC3E}">
        <p14:creationId xmlns:p14="http://schemas.microsoft.com/office/powerpoint/2010/main" val="1776495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fade">
                                      <p:cBhvr>
                                        <p:cTn id="7" dur="1000"/>
                                        <p:tgtEl>
                                          <p:spTgt spid="235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Effect transition="in" filter="fade">
                                      <p:cBhvr>
                                        <p:cTn id="12" dur="1000"/>
                                        <p:tgtEl>
                                          <p:spTgt spid="235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Effect transition="in" filter="fade">
                                      <p:cBhvr>
                                        <p:cTn id="17" dur="1000"/>
                                        <p:tgtEl>
                                          <p:spTgt spid="235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6">
                                            <p:txEl>
                                              <p:pRg st="3" end="3"/>
                                            </p:txEl>
                                          </p:spTgt>
                                        </p:tgtEl>
                                        <p:attrNameLst>
                                          <p:attrName>style.visibility</p:attrName>
                                        </p:attrNameLst>
                                      </p:cBhvr>
                                      <p:to>
                                        <p:strVal val="visible"/>
                                      </p:to>
                                    </p:set>
                                    <p:animEffect transition="in" filter="fade">
                                      <p:cBhvr>
                                        <p:cTn id="22" dur="1000"/>
                                        <p:tgtEl>
                                          <p:spTgt spid="235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edg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682"/>
            <a:ext cx="8229600" cy="962738"/>
          </a:xfrm>
        </p:spPr>
        <p:txBody>
          <a:bodyPr>
            <a:normAutofit fontScale="90000"/>
          </a:bodyPr>
          <a:lstStyle/>
          <a:p>
            <a:r>
              <a:rPr lang="en-US" sz="4000" dirty="0" smtClean="0">
                <a:latin typeface="Arial"/>
                <a:cs typeface="Arial"/>
              </a:rPr>
              <a:t>The history and success of GWAS – </a:t>
            </a:r>
            <a:r>
              <a:rPr lang="en-US" sz="4000" i="1" dirty="0" smtClean="0">
                <a:latin typeface="Arial"/>
                <a:cs typeface="Arial"/>
              </a:rPr>
              <a:t>illuminating for common phenotypes</a:t>
            </a:r>
            <a:endParaRPr lang="en-US" sz="4000" i="1" dirty="0">
              <a:latin typeface="Arial"/>
              <a:cs typeface="Arial"/>
            </a:endParaRPr>
          </a:p>
        </p:txBody>
      </p:sp>
      <p:pic>
        <p:nvPicPr>
          <p:cNvPr id="5" name="Content Placeholder 4" descr="gwas_hits.2007.pdf"/>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3264" r="6347" b="82"/>
          <a:stretch/>
        </p:blipFill>
        <p:spPr>
          <a:xfrm>
            <a:off x="0" y="1524002"/>
            <a:ext cx="8444254" cy="3965159"/>
          </a:xfrm>
        </p:spPr>
      </p:pic>
      <p:pic>
        <p:nvPicPr>
          <p:cNvPr id="9" name="Picture 8" descr="gwas_legend.pdf"/>
          <p:cNvPicPr>
            <a:picLocks noChangeAspect="1"/>
          </p:cNvPicPr>
          <p:nvPr/>
        </p:nvPicPr>
        <p:blipFill rotWithShape="1">
          <a:blip r:embed="rId3" cstate="screen">
            <a:extLst>
              <a:ext uri="{28A0092B-C50C-407E-A947-70E740481C1C}">
                <a14:useLocalDpi xmlns:a14="http://schemas.microsoft.com/office/drawing/2010/main"/>
              </a:ext>
            </a:extLst>
          </a:blip>
          <a:srcRect l="7646" r="21958" b="78889"/>
          <a:stretch/>
        </p:blipFill>
        <p:spPr>
          <a:xfrm>
            <a:off x="0" y="5403796"/>
            <a:ext cx="8444254" cy="885435"/>
          </a:xfrm>
          <a:prstGeom prst="rect">
            <a:avLst/>
          </a:prstGeom>
        </p:spPr>
      </p:pic>
      <p:pic>
        <p:nvPicPr>
          <p:cNvPr id="3" name="Picture 2" descr="Screen shot 2012-10-11 at 5.53.4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5990" y="1590862"/>
            <a:ext cx="2250062" cy="1053726"/>
          </a:xfrm>
          <a:prstGeom prst="rect">
            <a:avLst/>
          </a:prstGeom>
        </p:spPr>
      </p:pic>
      <p:sp>
        <p:nvSpPr>
          <p:cNvPr id="4" name="Slide Number Placeholder 3"/>
          <p:cNvSpPr>
            <a:spLocks noGrp="1"/>
          </p:cNvSpPr>
          <p:nvPr>
            <p:ph type="sldNum" sz="quarter" idx="12"/>
          </p:nvPr>
        </p:nvSpPr>
        <p:spPr/>
        <p:txBody>
          <a:bodyPr/>
          <a:lstStyle/>
          <a:p>
            <a:fld id="{AA3A97B1-F0F1-D749-B291-976C83DE9F16}" type="slidenum">
              <a:rPr lang="en-US" smtClean="0"/>
              <a:t>44</a:t>
            </a:fld>
            <a:endParaRPr lang="en-US"/>
          </a:p>
        </p:txBody>
      </p:sp>
      <p:sp>
        <p:nvSpPr>
          <p:cNvPr id="10" name="TextBox 9"/>
          <p:cNvSpPr txBox="1"/>
          <p:nvPr/>
        </p:nvSpPr>
        <p:spPr>
          <a:xfrm>
            <a:off x="6776679" y="2534365"/>
            <a:ext cx="1016624" cy="584776"/>
          </a:xfrm>
          <a:prstGeom prst="rect">
            <a:avLst/>
          </a:prstGeom>
          <a:noFill/>
        </p:spPr>
        <p:txBody>
          <a:bodyPr wrap="none" rtlCol="0">
            <a:spAutoFit/>
          </a:bodyPr>
          <a:lstStyle/>
          <a:p>
            <a:r>
              <a:rPr lang="en-US" sz="3200" b="1" dirty="0" smtClean="0"/>
              <a:t>2007</a:t>
            </a:r>
            <a:endParaRPr lang="en-US" sz="3200" b="1" dirty="0"/>
          </a:p>
        </p:txBody>
      </p:sp>
      <p:sp>
        <p:nvSpPr>
          <p:cNvPr id="11" name="TextBox 10"/>
          <p:cNvSpPr txBox="1"/>
          <p:nvPr/>
        </p:nvSpPr>
        <p:spPr>
          <a:xfrm>
            <a:off x="0" y="6488668"/>
            <a:ext cx="7604666" cy="369332"/>
          </a:xfrm>
          <a:prstGeom prst="rect">
            <a:avLst/>
          </a:prstGeom>
          <a:noFill/>
        </p:spPr>
        <p:txBody>
          <a:bodyPr wrap="none" rtlCol="0">
            <a:spAutoFit/>
          </a:bodyPr>
          <a:lstStyle/>
          <a:p>
            <a:r>
              <a:rPr lang="en-US" dirty="0" smtClean="0"/>
              <a:t>Data: </a:t>
            </a:r>
            <a:r>
              <a:rPr lang="en-US" dirty="0" smtClean="0">
                <a:hlinkClick r:id="rId5"/>
              </a:rPr>
              <a:t>www.genome.gov/GWAStudies</a:t>
            </a:r>
            <a:r>
              <a:rPr lang="en-US" dirty="0" smtClean="0"/>
              <a:t> - slide from Sara </a:t>
            </a:r>
            <a:r>
              <a:rPr lang="en-US" dirty="0" err="1" smtClean="0"/>
              <a:t>Pulit</a:t>
            </a:r>
            <a:r>
              <a:rPr lang="en-US" dirty="0" smtClean="0"/>
              <a:t> and Paul de Bakker</a:t>
            </a:r>
            <a:endParaRPr lang="en-US" dirty="0"/>
          </a:p>
        </p:txBody>
      </p:sp>
    </p:spTree>
    <p:extLst>
      <p:ext uri="{BB962C8B-B14F-4D97-AF65-F5344CB8AC3E}">
        <p14:creationId xmlns:p14="http://schemas.microsoft.com/office/powerpoint/2010/main" val="39528349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88668"/>
            <a:ext cx="7604666" cy="369332"/>
          </a:xfrm>
          <a:prstGeom prst="rect">
            <a:avLst/>
          </a:prstGeom>
          <a:noFill/>
        </p:spPr>
        <p:txBody>
          <a:bodyPr wrap="none" rtlCol="0">
            <a:spAutoFit/>
          </a:bodyPr>
          <a:lstStyle/>
          <a:p>
            <a:r>
              <a:rPr lang="en-US" dirty="0" smtClean="0"/>
              <a:t>Data: </a:t>
            </a:r>
            <a:r>
              <a:rPr lang="en-US" dirty="0" smtClean="0">
                <a:hlinkClick r:id="rId2"/>
              </a:rPr>
              <a:t>www.genome.gov/GWAStudies</a:t>
            </a:r>
            <a:r>
              <a:rPr lang="en-US" dirty="0" smtClean="0"/>
              <a:t> - slide from Sara </a:t>
            </a:r>
            <a:r>
              <a:rPr lang="en-US" dirty="0" err="1" smtClean="0"/>
              <a:t>Pulit</a:t>
            </a:r>
            <a:r>
              <a:rPr lang="en-US" dirty="0" smtClean="0"/>
              <a:t> and Paul de Bakker</a:t>
            </a:r>
            <a:endParaRPr lang="en-US" dirty="0"/>
          </a:p>
        </p:txBody>
      </p:sp>
      <p:sp>
        <p:nvSpPr>
          <p:cNvPr id="8" name="TextBox 7"/>
          <p:cNvSpPr txBox="1"/>
          <p:nvPr/>
        </p:nvSpPr>
        <p:spPr>
          <a:xfrm>
            <a:off x="6776679" y="2534365"/>
            <a:ext cx="1016624" cy="584776"/>
          </a:xfrm>
          <a:prstGeom prst="rect">
            <a:avLst/>
          </a:prstGeom>
          <a:noFill/>
        </p:spPr>
        <p:txBody>
          <a:bodyPr wrap="none" rtlCol="0">
            <a:spAutoFit/>
          </a:bodyPr>
          <a:lstStyle/>
          <a:p>
            <a:r>
              <a:rPr lang="en-US" sz="3200" b="1" dirty="0" smtClean="0"/>
              <a:t>2008</a:t>
            </a:r>
            <a:endParaRPr lang="en-US" sz="3200" b="1" dirty="0"/>
          </a:p>
        </p:txBody>
      </p:sp>
      <p:pic>
        <p:nvPicPr>
          <p:cNvPr id="9" name="Picture 8" descr="gwas_legend.pdf"/>
          <p:cNvPicPr>
            <a:picLocks noChangeAspect="1"/>
          </p:cNvPicPr>
          <p:nvPr/>
        </p:nvPicPr>
        <p:blipFill rotWithShape="1">
          <a:blip r:embed="rId3" cstate="screen">
            <a:extLst>
              <a:ext uri="{28A0092B-C50C-407E-A947-70E740481C1C}">
                <a14:useLocalDpi xmlns:a14="http://schemas.microsoft.com/office/drawing/2010/main"/>
              </a:ext>
            </a:extLst>
          </a:blip>
          <a:srcRect l="7646" r="21958" b="78889"/>
          <a:stretch/>
        </p:blipFill>
        <p:spPr>
          <a:xfrm>
            <a:off x="0" y="5403796"/>
            <a:ext cx="8444254" cy="885435"/>
          </a:xfrm>
          <a:prstGeom prst="rect">
            <a:avLst/>
          </a:prstGeom>
        </p:spPr>
      </p:pic>
      <p:pic>
        <p:nvPicPr>
          <p:cNvPr id="7" name="Content Placeholder 6" descr="gwas_hits.2008.pdf"/>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t="13232" r="6371" b="-174"/>
          <a:stretch/>
        </p:blipFill>
        <p:spPr>
          <a:xfrm>
            <a:off x="-1" y="1524003"/>
            <a:ext cx="8444255" cy="3979334"/>
          </a:xfrm>
        </p:spPr>
      </p:pic>
      <p:pic>
        <p:nvPicPr>
          <p:cNvPr id="10" name="Picture 9" descr="Screen shot 2012-10-11 at 5.53.45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5990" y="1590862"/>
            <a:ext cx="2250062" cy="1053726"/>
          </a:xfrm>
          <a:prstGeom prst="rect">
            <a:avLst/>
          </a:prstGeom>
        </p:spPr>
      </p:pic>
      <p:sp>
        <p:nvSpPr>
          <p:cNvPr id="12" name="Title 1"/>
          <p:cNvSpPr>
            <a:spLocks noGrp="1"/>
          </p:cNvSpPr>
          <p:nvPr>
            <p:ph type="title"/>
          </p:nvPr>
        </p:nvSpPr>
        <p:spPr>
          <a:xfrm>
            <a:off x="457200" y="132682"/>
            <a:ext cx="8229600" cy="962738"/>
          </a:xfrm>
        </p:spPr>
        <p:txBody>
          <a:bodyPr>
            <a:normAutofit fontScale="90000"/>
          </a:bodyPr>
          <a:lstStyle/>
          <a:p>
            <a:r>
              <a:rPr lang="en-US" sz="4000" dirty="0" smtClean="0">
                <a:latin typeface="Arial"/>
                <a:cs typeface="Arial"/>
              </a:rPr>
              <a:t>The history and success of GWAS – </a:t>
            </a:r>
            <a:r>
              <a:rPr lang="en-US" sz="4000" i="1" dirty="0" smtClean="0">
                <a:latin typeface="Arial"/>
                <a:cs typeface="Arial"/>
              </a:rPr>
              <a:t>illuminating for common phenotypes</a:t>
            </a:r>
            <a:endParaRPr lang="en-US" sz="4000" i="1" dirty="0">
              <a:latin typeface="Arial"/>
              <a:cs typeface="Arial"/>
            </a:endParaRPr>
          </a:p>
        </p:txBody>
      </p:sp>
    </p:spTree>
    <p:extLst>
      <p:ext uri="{BB962C8B-B14F-4D97-AF65-F5344CB8AC3E}">
        <p14:creationId xmlns:p14="http://schemas.microsoft.com/office/powerpoint/2010/main" val="30331691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was_legend.pdf"/>
          <p:cNvPicPr>
            <a:picLocks noChangeAspect="1"/>
          </p:cNvPicPr>
          <p:nvPr/>
        </p:nvPicPr>
        <p:blipFill rotWithShape="1">
          <a:blip r:embed="rId2" cstate="screen">
            <a:extLst>
              <a:ext uri="{28A0092B-C50C-407E-A947-70E740481C1C}">
                <a14:useLocalDpi xmlns:a14="http://schemas.microsoft.com/office/drawing/2010/main"/>
              </a:ext>
            </a:extLst>
          </a:blip>
          <a:srcRect l="7646" r="21958" b="78889"/>
          <a:stretch/>
        </p:blipFill>
        <p:spPr>
          <a:xfrm>
            <a:off x="0" y="5403796"/>
            <a:ext cx="8444254" cy="885435"/>
          </a:xfrm>
          <a:prstGeom prst="rect">
            <a:avLst/>
          </a:prstGeom>
        </p:spPr>
      </p:pic>
      <p:pic>
        <p:nvPicPr>
          <p:cNvPr id="5" name="Content Placeholder 4" descr="gwas_hits.2009.pd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2963" r="6371" b="191"/>
          <a:stretch/>
        </p:blipFill>
        <p:spPr>
          <a:xfrm>
            <a:off x="-14112" y="1509892"/>
            <a:ext cx="8453577" cy="3979335"/>
          </a:xfrm>
        </p:spPr>
      </p:pic>
      <p:pic>
        <p:nvPicPr>
          <p:cNvPr id="10" name="Picture 9" descr="Screen shot 2012-10-11 at 5.53.4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5990" y="1590862"/>
            <a:ext cx="2250062" cy="1053726"/>
          </a:xfrm>
          <a:prstGeom prst="rect">
            <a:avLst/>
          </a:prstGeom>
        </p:spPr>
      </p:pic>
      <p:sp>
        <p:nvSpPr>
          <p:cNvPr id="11" name="TextBox 10"/>
          <p:cNvSpPr txBox="1"/>
          <p:nvPr/>
        </p:nvSpPr>
        <p:spPr>
          <a:xfrm>
            <a:off x="6776679" y="2534365"/>
            <a:ext cx="1016624" cy="584776"/>
          </a:xfrm>
          <a:prstGeom prst="rect">
            <a:avLst/>
          </a:prstGeom>
          <a:noFill/>
        </p:spPr>
        <p:txBody>
          <a:bodyPr wrap="none" rtlCol="0">
            <a:spAutoFit/>
          </a:bodyPr>
          <a:lstStyle/>
          <a:p>
            <a:r>
              <a:rPr lang="en-US" sz="3200" b="1" dirty="0" smtClean="0"/>
              <a:t>2009</a:t>
            </a:r>
            <a:endParaRPr lang="en-US" sz="3200" b="1" dirty="0"/>
          </a:p>
        </p:txBody>
      </p:sp>
      <p:sp>
        <p:nvSpPr>
          <p:cNvPr id="12" name="TextBox 11"/>
          <p:cNvSpPr txBox="1"/>
          <p:nvPr/>
        </p:nvSpPr>
        <p:spPr>
          <a:xfrm>
            <a:off x="0" y="6488668"/>
            <a:ext cx="7604666" cy="369332"/>
          </a:xfrm>
          <a:prstGeom prst="rect">
            <a:avLst/>
          </a:prstGeom>
          <a:noFill/>
        </p:spPr>
        <p:txBody>
          <a:bodyPr wrap="none" rtlCol="0">
            <a:spAutoFit/>
          </a:bodyPr>
          <a:lstStyle/>
          <a:p>
            <a:r>
              <a:rPr lang="en-US" dirty="0" smtClean="0"/>
              <a:t>Data: </a:t>
            </a:r>
            <a:r>
              <a:rPr lang="en-US" dirty="0" smtClean="0">
                <a:hlinkClick r:id="rId5"/>
              </a:rPr>
              <a:t>www.genome.gov/GWAStudies</a:t>
            </a:r>
            <a:r>
              <a:rPr lang="en-US" dirty="0" smtClean="0"/>
              <a:t> - slide from Sara </a:t>
            </a:r>
            <a:r>
              <a:rPr lang="en-US" dirty="0" err="1" smtClean="0"/>
              <a:t>Pulit</a:t>
            </a:r>
            <a:r>
              <a:rPr lang="en-US" dirty="0" smtClean="0"/>
              <a:t> and Paul de Bakker</a:t>
            </a:r>
            <a:endParaRPr lang="en-US" dirty="0"/>
          </a:p>
        </p:txBody>
      </p:sp>
      <p:sp>
        <p:nvSpPr>
          <p:cNvPr id="13" name="Title 1"/>
          <p:cNvSpPr>
            <a:spLocks noGrp="1"/>
          </p:cNvSpPr>
          <p:nvPr>
            <p:ph type="title"/>
          </p:nvPr>
        </p:nvSpPr>
        <p:spPr>
          <a:xfrm>
            <a:off x="457200" y="132682"/>
            <a:ext cx="8229600" cy="962738"/>
          </a:xfrm>
        </p:spPr>
        <p:txBody>
          <a:bodyPr>
            <a:normAutofit fontScale="90000"/>
          </a:bodyPr>
          <a:lstStyle/>
          <a:p>
            <a:r>
              <a:rPr lang="en-US" sz="4000" dirty="0" smtClean="0">
                <a:latin typeface="Arial"/>
                <a:cs typeface="Arial"/>
              </a:rPr>
              <a:t>The history and success of GWAS – </a:t>
            </a:r>
            <a:r>
              <a:rPr lang="en-US" sz="4000" i="1" dirty="0" smtClean="0">
                <a:latin typeface="Arial"/>
                <a:cs typeface="Arial"/>
              </a:rPr>
              <a:t>illuminating for common phenotypes</a:t>
            </a:r>
            <a:endParaRPr lang="en-US" sz="4000" i="1" dirty="0">
              <a:latin typeface="Arial"/>
              <a:cs typeface="Arial"/>
            </a:endParaRPr>
          </a:p>
        </p:txBody>
      </p:sp>
    </p:spTree>
    <p:extLst>
      <p:ext uri="{BB962C8B-B14F-4D97-AF65-F5344CB8AC3E}">
        <p14:creationId xmlns:p14="http://schemas.microsoft.com/office/powerpoint/2010/main" val="108598330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was_legend.pdf"/>
          <p:cNvPicPr>
            <a:picLocks noChangeAspect="1"/>
          </p:cNvPicPr>
          <p:nvPr/>
        </p:nvPicPr>
        <p:blipFill rotWithShape="1">
          <a:blip r:embed="rId2" cstate="screen">
            <a:extLst>
              <a:ext uri="{28A0092B-C50C-407E-A947-70E740481C1C}">
                <a14:useLocalDpi xmlns:a14="http://schemas.microsoft.com/office/drawing/2010/main"/>
              </a:ext>
            </a:extLst>
          </a:blip>
          <a:srcRect l="7646" r="21958" b="78889"/>
          <a:stretch/>
        </p:blipFill>
        <p:spPr>
          <a:xfrm>
            <a:off x="0" y="5403796"/>
            <a:ext cx="8444254" cy="885435"/>
          </a:xfrm>
          <a:prstGeom prst="rect">
            <a:avLst/>
          </a:prstGeom>
        </p:spPr>
      </p:pic>
      <p:pic>
        <p:nvPicPr>
          <p:cNvPr id="7" name="Content Placeholder 6" descr="gwas_hits.2010.pd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3026" r="6371" b="191"/>
          <a:stretch/>
        </p:blipFill>
        <p:spPr>
          <a:xfrm>
            <a:off x="431" y="1509893"/>
            <a:ext cx="8449148" cy="3974367"/>
          </a:xfrm>
        </p:spPr>
      </p:pic>
      <p:pic>
        <p:nvPicPr>
          <p:cNvPr id="10" name="Picture 9" descr="Screen shot 2012-10-11 at 5.53.4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5990" y="1590862"/>
            <a:ext cx="2250062" cy="1053726"/>
          </a:xfrm>
          <a:prstGeom prst="rect">
            <a:avLst/>
          </a:prstGeom>
        </p:spPr>
      </p:pic>
      <p:sp>
        <p:nvSpPr>
          <p:cNvPr id="11" name="TextBox 10"/>
          <p:cNvSpPr txBox="1"/>
          <p:nvPr/>
        </p:nvSpPr>
        <p:spPr>
          <a:xfrm>
            <a:off x="6776679" y="2534365"/>
            <a:ext cx="1016624" cy="584776"/>
          </a:xfrm>
          <a:prstGeom prst="rect">
            <a:avLst/>
          </a:prstGeom>
          <a:noFill/>
        </p:spPr>
        <p:txBody>
          <a:bodyPr wrap="none" rtlCol="0">
            <a:spAutoFit/>
          </a:bodyPr>
          <a:lstStyle/>
          <a:p>
            <a:r>
              <a:rPr lang="en-US" sz="3200" b="1" dirty="0" smtClean="0"/>
              <a:t>2010</a:t>
            </a:r>
            <a:endParaRPr lang="en-US" sz="3200" b="1" dirty="0"/>
          </a:p>
        </p:txBody>
      </p:sp>
      <p:sp>
        <p:nvSpPr>
          <p:cNvPr id="12" name="TextBox 11"/>
          <p:cNvSpPr txBox="1"/>
          <p:nvPr/>
        </p:nvSpPr>
        <p:spPr>
          <a:xfrm>
            <a:off x="0" y="6488668"/>
            <a:ext cx="7604666" cy="369332"/>
          </a:xfrm>
          <a:prstGeom prst="rect">
            <a:avLst/>
          </a:prstGeom>
          <a:noFill/>
        </p:spPr>
        <p:txBody>
          <a:bodyPr wrap="none" rtlCol="0">
            <a:spAutoFit/>
          </a:bodyPr>
          <a:lstStyle/>
          <a:p>
            <a:r>
              <a:rPr lang="en-US" dirty="0" smtClean="0"/>
              <a:t>Data: </a:t>
            </a:r>
            <a:r>
              <a:rPr lang="en-US" dirty="0" smtClean="0">
                <a:hlinkClick r:id="rId5"/>
              </a:rPr>
              <a:t>www.genome.gov/GWAStudies</a:t>
            </a:r>
            <a:r>
              <a:rPr lang="en-US" dirty="0" smtClean="0"/>
              <a:t> - slide from Sara </a:t>
            </a:r>
            <a:r>
              <a:rPr lang="en-US" dirty="0" err="1" smtClean="0"/>
              <a:t>Pulit</a:t>
            </a:r>
            <a:r>
              <a:rPr lang="en-US" dirty="0" smtClean="0"/>
              <a:t> and Paul de Bakker</a:t>
            </a:r>
            <a:endParaRPr lang="en-US" dirty="0"/>
          </a:p>
        </p:txBody>
      </p:sp>
      <p:sp>
        <p:nvSpPr>
          <p:cNvPr id="13" name="Title 1"/>
          <p:cNvSpPr>
            <a:spLocks noGrp="1"/>
          </p:cNvSpPr>
          <p:nvPr>
            <p:ph type="title"/>
          </p:nvPr>
        </p:nvSpPr>
        <p:spPr>
          <a:xfrm>
            <a:off x="457200" y="132682"/>
            <a:ext cx="8229600" cy="962738"/>
          </a:xfrm>
        </p:spPr>
        <p:txBody>
          <a:bodyPr>
            <a:normAutofit fontScale="90000"/>
          </a:bodyPr>
          <a:lstStyle/>
          <a:p>
            <a:r>
              <a:rPr lang="en-US" sz="4000" dirty="0" smtClean="0">
                <a:latin typeface="Arial"/>
                <a:cs typeface="Arial"/>
              </a:rPr>
              <a:t>The history and success of GWAS – </a:t>
            </a:r>
            <a:r>
              <a:rPr lang="en-US" sz="4000" i="1" dirty="0" smtClean="0">
                <a:latin typeface="Arial"/>
                <a:cs typeface="Arial"/>
              </a:rPr>
              <a:t>illuminating for common phenotypes</a:t>
            </a:r>
            <a:endParaRPr lang="en-US" sz="4000" i="1" dirty="0">
              <a:latin typeface="Arial"/>
              <a:cs typeface="Arial"/>
            </a:endParaRPr>
          </a:p>
        </p:txBody>
      </p:sp>
    </p:spTree>
    <p:extLst>
      <p:ext uri="{BB962C8B-B14F-4D97-AF65-F5344CB8AC3E}">
        <p14:creationId xmlns:p14="http://schemas.microsoft.com/office/powerpoint/2010/main" val="424351510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was_legend.pdf"/>
          <p:cNvPicPr>
            <a:picLocks noChangeAspect="1"/>
          </p:cNvPicPr>
          <p:nvPr/>
        </p:nvPicPr>
        <p:blipFill rotWithShape="1">
          <a:blip r:embed="rId2" cstate="screen">
            <a:extLst>
              <a:ext uri="{28A0092B-C50C-407E-A947-70E740481C1C}">
                <a14:useLocalDpi xmlns:a14="http://schemas.microsoft.com/office/drawing/2010/main"/>
              </a:ext>
            </a:extLst>
          </a:blip>
          <a:srcRect l="7646" r="21958" b="78889"/>
          <a:stretch/>
        </p:blipFill>
        <p:spPr>
          <a:xfrm>
            <a:off x="0" y="5403796"/>
            <a:ext cx="8444254" cy="885435"/>
          </a:xfrm>
          <a:prstGeom prst="rect">
            <a:avLst/>
          </a:prstGeom>
        </p:spPr>
      </p:pic>
      <p:pic>
        <p:nvPicPr>
          <p:cNvPr id="5" name="Content Placeholder 4" descr="gwas_hits.2011.pd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2867" r="6371" b="190"/>
          <a:stretch/>
        </p:blipFill>
        <p:spPr>
          <a:xfrm>
            <a:off x="0" y="1495781"/>
            <a:ext cx="8444254" cy="3979334"/>
          </a:xfrm>
        </p:spPr>
      </p:pic>
      <p:pic>
        <p:nvPicPr>
          <p:cNvPr id="10" name="Picture 9" descr="Screen shot 2012-10-11 at 5.53.4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5990" y="1590862"/>
            <a:ext cx="2250062" cy="1053726"/>
          </a:xfrm>
          <a:prstGeom prst="rect">
            <a:avLst/>
          </a:prstGeom>
        </p:spPr>
      </p:pic>
      <p:sp>
        <p:nvSpPr>
          <p:cNvPr id="11" name="TextBox 10"/>
          <p:cNvSpPr txBox="1"/>
          <p:nvPr/>
        </p:nvSpPr>
        <p:spPr>
          <a:xfrm>
            <a:off x="6776679" y="2534365"/>
            <a:ext cx="1016624" cy="584776"/>
          </a:xfrm>
          <a:prstGeom prst="rect">
            <a:avLst/>
          </a:prstGeom>
          <a:noFill/>
        </p:spPr>
        <p:txBody>
          <a:bodyPr wrap="none" rtlCol="0">
            <a:spAutoFit/>
          </a:bodyPr>
          <a:lstStyle/>
          <a:p>
            <a:r>
              <a:rPr lang="en-US" sz="3200" b="1" dirty="0" smtClean="0"/>
              <a:t>2011</a:t>
            </a:r>
            <a:endParaRPr lang="en-US" sz="3200" b="1" dirty="0"/>
          </a:p>
        </p:txBody>
      </p:sp>
      <p:sp>
        <p:nvSpPr>
          <p:cNvPr id="12" name="TextBox 11"/>
          <p:cNvSpPr txBox="1"/>
          <p:nvPr/>
        </p:nvSpPr>
        <p:spPr>
          <a:xfrm>
            <a:off x="0" y="6488668"/>
            <a:ext cx="7604666" cy="369332"/>
          </a:xfrm>
          <a:prstGeom prst="rect">
            <a:avLst/>
          </a:prstGeom>
          <a:noFill/>
        </p:spPr>
        <p:txBody>
          <a:bodyPr wrap="none" rtlCol="0">
            <a:spAutoFit/>
          </a:bodyPr>
          <a:lstStyle/>
          <a:p>
            <a:r>
              <a:rPr lang="en-US" dirty="0" smtClean="0"/>
              <a:t>Data: </a:t>
            </a:r>
            <a:r>
              <a:rPr lang="en-US" dirty="0" smtClean="0">
                <a:hlinkClick r:id="rId5"/>
              </a:rPr>
              <a:t>www.genome.gov/GWAStudies</a:t>
            </a:r>
            <a:r>
              <a:rPr lang="en-US" dirty="0" smtClean="0"/>
              <a:t> - slide from Sara </a:t>
            </a:r>
            <a:r>
              <a:rPr lang="en-US" dirty="0" err="1" smtClean="0"/>
              <a:t>Pulit</a:t>
            </a:r>
            <a:r>
              <a:rPr lang="en-US" dirty="0" smtClean="0"/>
              <a:t> and Paul de Bakker</a:t>
            </a:r>
            <a:endParaRPr lang="en-US" dirty="0"/>
          </a:p>
        </p:txBody>
      </p:sp>
      <p:sp>
        <p:nvSpPr>
          <p:cNvPr id="13" name="Title 1"/>
          <p:cNvSpPr>
            <a:spLocks noGrp="1"/>
          </p:cNvSpPr>
          <p:nvPr>
            <p:ph type="title"/>
          </p:nvPr>
        </p:nvSpPr>
        <p:spPr>
          <a:xfrm>
            <a:off x="457200" y="132682"/>
            <a:ext cx="8229600" cy="962738"/>
          </a:xfrm>
        </p:spPr>
        <p:txBody>
          <a:bodyPr>
            <a:normAutofit fontScale="90000"/>
          </a:bodyPr>
          <a:lstStyle/>
          <a:p>
            <a:r>
              <a:rPr lang="en-US" sz="4000" dirty="0" smtClean="0">
                <a:latin typeface="Arial"/>
                <a:cs typeface="Arial"/>
              </a:rPr>
              <a:t>The history and success of GWAS – </a:t>
            </a:r>
            <a:r>
              <a:rPr lang="en-US" sz="4000" i="1" dirty="0" smtClean="0">
                <a:latin typeface="Arial"/>
                <a:cs typeface="Arial"/>
              </a:rPr>
              <a:t>illuminating for common phenotypes</a:t>
            </a:r>
            <a:endParaRPr lang="en-US" sz="4000" i="1" dirty="0">
              <a:latin typeface="Arial"/>
              <a:cs typeface="Arial"/>
            </a:endParaRPr>
          </a:p>
        </p:txBody>
      </p:sp>
    </p:spTree>
    <p:extLst>
      <p:ext uri="{BB962C8B-B14F-4D97-AF65-F5344CB8AC3E}">
        <p14:creationId xmlns:p14="http://schemas.microsoft.com/office/powerpoint/2010/main" val="33539354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was_legend.pdf"/>
          <p:cNvPicPr>
            <a:picLocks noChangeAspect="1"/>
          </p:cNvPicPr>
          <p:nvPr/>
        </p:nvPicPr>
        <p:blipFill rotWithShape="1">
          <a:blip r:embed="rId3" cstate="screen">
            <a:extLst>
              <a:ext uri="{28A0092B-C50C-407E-A947-70E740481C1C}">
                <a14:useLocalDpi xmlns:a14="http://schemas.microsoft.com/office/drawing/2010/main"/>
              </a:ext>
            </a:extLst>
          </a:blip>
          <a:srcRect l="7646" r="21958" b="78889"/>
          <a:stretch/>
        </p:blipFill>
        <p:spPr>
          <a:xfrm>
            <a:off x="0" y="5403796"/>
            <a:ext cx="8444254" cy="885435"/>
          </a:xfrm>
          <a:prstGeom prst="rect">
            <a:avLst/>
          </a:prstGeom>
        </p:spPr>
      </p:pic>
      <p:pic>
        <p:nvPicPr>
          <p:cNvPr id="7" name="Content Placeholder 6" descr="gwas_hits.2012.pdf"/>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t="12469" r="6371" b="-175"/>
          <a:stretch/>
        </p:blipFill>
        <p:spPr>
          <a:xfrm>
            <a:off x="14110" y="1481670"/>
            <a:ext cx="8430144" cy="4007556"/>
          </a:xfrm>
        </p:spPr>
      </p:pic>
      <p:pic>
        <p:nvPicPr>
          <p:cNvPr id="10" name="Picture 9" descr="Screen shot 2012-10-11 at 5.53.45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5990" y="1590862"/>
            <a:ext cx="2250062" cy="1053726"/>
          </a:xfrm>
          <a:prstGeom prst="rect">
            <a:avLst/>
          </a:prstGeom>
        </p:spPr>
      </p:pic>
      <p:sp>
        <p:nvSpPr>
          <p:cNvPr id="13" name="TextBox 12"/>
          <p:cNvSpPr txBox="1"/>
          <p:nvPr/>
        </p:nvSpPr>
        <p:spPr>
          <a:xfrm>
            <a:off x="6776679" y="2534365"/>
            <a:ext cx="1016624" cy="584776"/>
          </a:xfrm>
          <a:prstGeom prst="rect">
            <a:avLst/>
          </a:prstGeom>
          <a:noFill/>
        </p:spPr>
        <p:txBody>
          <a:bodyPr wrap="none" rtlCol="0">
            <a:spAutoFit/>
          </a:bodyPr>
          <a:lstStyle/>
          <a:p>
            <a:r>
              <a:rPr lang="en-US" sz="3200" b="1" dirty="0" smtClean="0"/>
              <a:t>2012</a:t>
            </a:r>
            <a:endParaRPr lang="en-US" sz="3200" b="1" dirty="0"/>
          </a:p>
        </p:txBody>
      </p:sp>
      <p:sp>
        <p:nvSpPr>
          <p:cNvPr id="14" name="TextBox 13"/>
          <p:cNvSpPr txBox="1"/>
          <p:nvPr/>
        </p:nvSpPr>
        <p:spPr>
          <a:xfrm>
            <a:off x="0" y="6488668"/>
            <a:ext cx="7604666" cy="369332"/>
          </a:xfrm>
          <a:prstGeom prst="rect">
            <a:avLst/>
          </a:prstGeom>
          <a:noFill/>
        </p:spPr>
        <p:txBody>
          <a:bodyPr wrap="none" rtlCol="0">
            <a:spAutoFit/>
          </a:bodyPr>
          <a:lstStyle/>
          <a:p>
            <a:r>
              <a:rPr lang="en-US" dirty="0" smtClean="0"/>
              <a:t>Data: </a:t>
            </a:r>
            <a:r>
              <a:rPr lang="en-US" dirty="0" smtClean="0">
                <a:hlinkClick r:id="rId6"/>
              </a:rPr>
              <a:t>www.genome.gov/GWAStudies</a:t>
            </a:r>
            <a:r>
              <a:rPr lang="en-US" dirty="0" smtClean="0"/>
              <a:t> - slide from Sara </a:t>
            </a:r>
            <a:r>
              <a:rPr lang="en-US" dirty="0" err="1" smtClean="0"/>
              <a:t>Pulit</a:t>
            </a:r>
            <a:r>
              <a:rPr lang="en-US" dirty="0" smtClean="0"/>
              <a:t> and Paul de Bakker</a:t>
            </a:r>
            <a:endParaRPr lang="en-US" dirty="0"/>
          </a:p>
        </p:txBody>
      </p:sp>
      <p:sp>
        <p:nvSpPr>
          <p:cNvPr id="11" name="Title 1"/>
          <p:cNvSpPr>
            <a:spLocks noGrp="1"/>
          </p:cNvSpPr>
          <p:nvPr>
            <p:ph type="title"/>
          </p:nvPr>
        </p:nvSpPr>
        <p:spPr>
          <a:xfrm>
            <a:off x="457200" y="132682"/>
            <a:ext cx="8229600" cy="962738"/>
          </a:xfrm>
        </p:spPr>
        <p:txBody>
          <a:bodyPr>
            <a:normAutofit fontScale="90000"/>
          </a:bodyPr>
          <a:lstStyle/>
          <a:p>
            <a:r>
              <a:rPr lang="en-US" sz="4000" dirty="0" smtClean="0">
                <a:latin typeface="Arial"/>
                <a:cs typeface="Arial"/>
              </a:rPr>
              <a:t>The history and success of GWAS – </a:t>
            </a:r>
            <a:r>
              <a:rPr lang="en-US" sz="4000" i="1" dirty="0" smtClean="0">
                <a:latin typeface="Arial"/>
                <a:cs typeface="Arial"/>
              </a:rPr>
              <a:t>illuminating for common phenotypes</a:t>
            </a:r>
            <a:endParaRPr lang="en-US" sz="4000" i="1" dirty="0">
              <a:latin typeface="Arial"/>
              <a:cs typeface="Arial"/>
            </a:endParaRPr>
          </a:p>
        </p:txBody>
      </p:sp>
    </p:spTree>
    <p:extLst>
      <p:ext uri="{BB962C8B-B14F-4D97-AF65-F5344CB8AC3E}">
        <p14:creationId xmlns:p14="http://schemas.microsoft.com/office/powerpoint/2010/main" val="38568883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atin typeface="Gill Sans" charset="0"/>
              </a:rPr>
              <a:t>Inflammed synovium</a:t>
            </a:r>
            <a:endParaRPr lang="en-US" sz="3600"/>
          </a:p>
        </p:txBody>
      </p:sp>
      <p:sp>
        <p:nvSpPr>
          <p:cNvPr id="24579"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pic>
        <p:nvPicPr>
          <p:cNvPr id="24580" name="Picture 6" descr="joint_img"/>
          <p:cNvPicPr>
            <a:picLocks noChangeAspect="1" noChangeArrowheads="1"/>
          </p:cNvPicPr>
          <p:nvPr/>
        </p:nvPicPr>
        <p:blipFill>
          <a:blip r:embed="rId3"/>
          <a:srcRect/>
          <a:stretch>
            <a:fillRect/>
          </a:stretch>
        </p:blipFill>
        <p:spPr bwMode="auto">
          <a:xfrm>
            <a:off x="1611313" y="1676400"/>
            <a:ext cx="5932487" cy="4394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5"/>
          <p:cNvSpPr>
            <a:spLocks noChangeShapeType="1"/>
          </p:cNvSpPr>
          <p:nvPr/>
        </p:nvSpPr>
        <p:spPr bwMode="auto">
          <a:xfrm>
            <a:off x="457200" y="1246431"/>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12" name="Rectangle 4"/>
          <p:cNvSpPr>
            <a:spLocks noGrp="1" noChangeArrowheads="1"/>
          </p:cNvSpPr>
          <p:nvPr>
            <p:ph type="title"/>
          </p:nvPr>
        </p:nvSpPr>
        <p:spPr>
          <a:xfrm>
            <a:off x="381000" y="10896"/>
            <a:ext cx="8458200" cy="1143000"/>
          </a:xfrm>
        </p:spPr>
        <p:txBody>
          <a:bodyPr>
            <a:normAutofit fontScale="90000"/>
          </a:bodyPr>
          <a:lstStyle/>
          <a:p>
            <a:pPr eaLnBrk="1" hangingPunct="1"/>
            <a:r>
              <a:rPr lang="en-US" dirty="0" smtClean="0">
                <a:latin typeface="Arial"/>
                <a:cs typeface="Arial"/>
              </a:rPr>
              <a:t>Similarly, great success in unraveling genetics of RA</a:t>
            </a:r>
          </a:p>
        </p:txBody>
      </p:sp>
      <p:sp>
        <p:nvSpPr>
          <p:cNvPr id="5" name="TextBox 4"/>
          <p:cNvSpPr txBox="1"/>
          <p:nvPr/>
        </p:nvSpPr>
        <p:spPr>
          <a:xfrm>
            <a:off x="5542941" y="6381328"/>
            <a:ext cx="2381631" cy="369332"/>
          </a:xfrm>
          <a:prstGeom prst="rect">
            <a:avLst/>
          </a:prstGeom>
          <a:noFill/>
        </p:spPr>
        <p:txBody>
          <a:bodyPr wrap="none" rtlCol="0">
            <a:spAutoFit/>
          </a:bodyPr>
          <a:lstStyle/>
          <a:p>
            <a:r>
              <a:rPr lang="en-US" dirty="0" smtClean="0"/>
              <a:t>Plenge et al </a:t>
            </a:r>
            <a:r>
              <a:rPr lang="en-US" i="1" dirty="0" smtClean="0"/>
              <a:t>NEJM</a:t>
            </a:r>
            <a:r>
              <a:rPr lang="en-US" dirty="0" smtClean="0"/>
              <a:t> 2007</a:t>
            </a:r>
            <a:endParaRPr lang="en-US" dirty="0"/>
          </a:p>
        </p:txBody>
      </p:sp>
      <p:pic>
        <p:nvPicPr>
          <p:cNvPr id="6" name="Picture 6" descr="C:\E\120306_MegaGWAS\Mega_GWAS\3rdReport\plot\Meta_MegaGWAS_EUR_Plenge_GCed_Meta_res_summary_P_position_v2_15.png"/>
          <p:cNvPicPr>
            <a:picLocks noChangeAspect="1" noChangeArrowheads="1"/>
          </p:cNvPicPr>
          <p:nvPr/>
        </p:nvPicPr>
        <p:blipFill>
          <a:blip r:embed="rId3" cstate="screen">
            <a:extLst>
              <a:ext uri="{28A0092B-C50C-407E-A947-70E740481C1C}">
                <a14:useLocalDpi xmlns:a14="http://schemas.microsoft.com/office/drawing/2010/main"/>
              </a:ext>
            </a:extLst>
          </a:blip>
          <a:srcRect l="4409" t="1575" r="5354" b="51654"/>
          <a:stretch>
            <a:fillRect/>
          </a:stretch>
        </p:blipFill>
        <p:spPr bwMode="auto">
          <a:xfrm>
            <a:off x="995817" y="2181131"/>
            <a:ext cx="7220060" cy="3742503"/>
          </a:xfrm>
          <a:prstGeom prst="rect">
            <a:avLst/>
          </a:prstGeom>
          <a:noFill/>
        </p:spPr>
      </p:pic>
      <p:sp>
        <p:nvSpPr>
          <p:cNvPr id="7" name="TextBox 6"/>
          <p:cNvSpPr txBox="1"/>
          <p:nvPr/>
        </p:nvSpPr>
        <p:spPr>
          <a:xfrm>
            <a:off x="654424" y="2169458"/>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15</a:t>
            </a:r>
            <a:endParaRPr kumimoji="1" lang="ja-JP" altLang="en-US" sz="1400">
              <a:latin typeface="Arial" pitchFamily="34" charset="0"/>
              <a:cs typeface="Arial" pitchFamily="34" charset="0"/>
            </a:endParaRPr>
          </a:p>
        </p:txBody>
      </p:sp>
      <p:sp>
        <p:nvSpPr>
          <p:cNvPr id="8" name="TextBox 7"/>
          <p:cNvSpPr txBox="1"/>
          <p:nvPr/>
        </p:nvSpPr>
        <p:spPr>
          <a:xfrm>
            <a:off x="654424" y="3316941"/>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10</a:t>
            </a:r>
            <a:endParaRPr kumimoji="1" lang="ja-JP" altLang="en-US" sz="1400">
              <a:latin typeface="Arial" pitchFamily="34" charset="0"/>
              <a:cs typeface="Arial" pitchFamily="34" charset="0"/>
            </a:endParaRPr>
          </a:p>
        </p:txBody>
      </p:sp>
      <p:sp>
        <p:nvSpPr>
          <p:cNvPr id="9" name="TextBox 8"/>
          <p:cNvSpPr txBox="1"/>
          <p:nvPr/>
        </p:nvSpPr>
        <p:spPr>
          <a:xfrm>
            <a:off x="654424" y="4455458"/>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5</a:t>
            </a:r>
            <a:endParaRPr kumimoji="1" lang="ja-JP" altLang="en-US" sz="1400">
              <a:latin typeface="Arial" pitchFamily="34" charset="0"/>
              <a:cs typeface="Arial" pitchFamily="34" charset="0"/>
            </a:endParaRPr>
          </a:p>
        </p:txBody>
      </p:sp>
      <p:sp>
        <p:nvSpPr>
          <p:cNvPr id="10" name="TextBox 9"/>
          <p:cNvSpPr txBox="1"/>
          <p:nvPr/>
        </p:nvSpPr>
        <p:spPr>
          <a:xfrm>
            <a:off x="654424" y="5593976"/>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0</a:t>
            </a:r>
            <a:endParaRPr kumimoji="1" lang="ja-JP" altLang="en-US" sz="1400">
              <a:latin typeface="Arial" pitchFamily="34" charset="0"/>
              <a:cs typeface="Arial" pitchFamily="34" charset="0"/>
            </a:endParaRPr>
          </a:p>
        </p:txBody>
      </p:sp>
      <p:sp>
        <p:nvSpPr>
          <p:cNvPr id="13" name="TextBox 12"/>
          <p:cNvSpPr txBox="1"/>
          <p:nvPr/>
        </p:nvSpPr>
        <p:spPr>
          <a:xfrm>
            <a:off x="3021122" y="5934633"/>
            <a:ext cx="3074893" cy="338554"/>
          </a:xfrm>
          <a:prstGeom prst="rect">
            <a:avLst/>
          </a:prstGeom>
          <a:noFill/>
        </p:spPr>
        <p:txBody>
          <a:bodyPr wrap="square" rtlCol="0">
            <a:spAutoFit/>
          </a:bodyPr>
          <a:lstStyle/>
          <a:p>
            <a:pPr algn="ctr"/>
            <a:r>
              <a:rPr kumimoji="1" lang="en-US" altLang="ja-JP" sz="1600" dirty="0" smtClean="0">
                <a:latin typeface="Arial" pitchFamily="34" charset="0"/>
                <a:cs typeface="Arial" pitchFamily="34" charset="0"/>
              </a:rPr>
              <a:t>Chromosomal position</a:t>
            </a:r>
            <a:endParaRPr kumimoji="1" lang="ja-JP" altLang="en-US" sz="1600">
              <a:latin typeface="Arial" pitchFamily="34" charset="0"/>
              <a:cs typeface="Arial" pitchFamily="34" charset="0"/>
            </a:endParaRPr>
          </a:p>
        </p:txBody>
      </p:sp>
      <p:sp>
        <p:nvSpPr>
          <p:cNvPr id="2" name="TextBox 1"/>
          <p:cNvSpPr txBox="1"/>
          <p:nvPr/>
        </p:nvSpPr>
        <p:spPr>
          <a:xfrm>
            <a:off x="4248374" y="1389370"/>
            <a:ext cx="4231315" cy="1412694"/>
          </a:xfrm>
          <a:prstGeom prst="rect">
            <a:avLst/>
          </a:prstGeom>
          <a:solidFill>
            <a:schemeClr val="bg2"/>
          </a:solidFill>
        </p:spPr>
        <p:txBody>
          <a:bodyPr wrap="square" rtlCol="0">
            <a:spAutoFit/>
          </a:bodyPr>
          <a:lstStyle/>
          <a:p>
            <a:pPr algn="ctr">
              <a:lnSpc>
                <a:spcPct val="120000"/>
              </a:lnSpc>
            </a:pPr>
            <a:r>
              <a:rPr kumimoji="1" lang="en-US" altLang="ja-JP" dirty="0" smtClean="0">
                <a:latin typeface="Arial" pitchFamily="34" charset="0"/>
                <a:cs typeface="Arial" pitchFamily="34" charset="0"/>
              </a:rPr>
              <a:t>GWAS 1,522 </a:t>
            </a:r>
            <a:r>
              <a:rPr kumimoji="1" lang="en-US" altLang="ja-JP" dirty="0">
                <a:latin typeface="Arial" pitchFamily="34" charset="0"/>
                <a:cs typeface="Arial" pitchFamily="34" charset="0"/>
              </a:rPr>
              <a:t>RA </a:t>
            </a:r>
            <a:r>
              <a:rPr kumimoji="1" lang="en-US" altLang="ja-JP" dirty="0" smtClean="0">
                <a:latin typeface="Arial" pitchFamily="34" charset="0"/>
                <a:cs typeface="Arial" pitchFamily="34" charset="0"/>
              </a:rPr>
              <a:t>cases, 1,850 controls</a:t>
            </a:r>
            <a:endParaRPr kumimoji="1" lang="en-US" altLang="ja-JP" sz="800" dirty="0">
              <a:latin typeface="Arial" pitchFamily="34" charset="0"/>
              <a:cs typeface="Arial" pitchFamily="34" charset="0"/>
            </a:endParaRPr>
          </a:p>
          <a:p>
            <a:pPr algn="ctr">
              <a:lnSpc>
                <a:spcPct val="120000"/>
              </a:lnSpc>
            </a:pPr>
            <a:r>
              <a:rPr kumimoji="1" lang="en-US" altLang="ja-JP" dirty="0">
                <a:latin typeface="Arial" pitchFamily="34" charset="0"/>
                <a:cs typeface="Arial" pitchFamily="34" charset="0"/>
              </a:rPr>
              <a:t>No. GWAS hits = </a:t>
            </a:r>
            <a:r>
              <a:rPr kumimoji="1" lang="en-US" altLang="ja-JP" dirty="0" smtClean="0">
                <a:latin typeface="Arial" pitchFamily="34" charset="0"/>
                <a:cs typeface="Arial" pitchFamily="34" charset="0"/>
              </a:rPr>
              <a:t>3</a:t>
            </a:r>
            <a:endParaRPr lang="en-US" altLang="ja-JP" dirty="0" smtClean="0"/>
          </a:p>
          <a:p>
            <a:pPr algn="ctr">
              <a:lnSpc>
                <a:spcPct val="120000"/>
              </a:lnSpc>
            </a:pPr>
            <a:r>
              <a:rPr kumimoji="1" lang="en-US" altLang="ja-JP" dirty="0" smtClean="0">
                <a:latin typeface="Arial" pitchFamily="34" charset="0"/>
                <a:cs typeface="Arial" pitchFamily="34" charset="0"/>
              </a:rPr>
              <a:t>Total No. risk loci = 5*</a:t>
            </a:r>
          </a:p>
          <a:p>
            <a:pPr algn="ctr">
              <a:lnSpc>
                <a:spcPct val="120000"/>
              </a:lnSpc>
            </a:pPr>
            <a:r>
              <a:rPr kumimoji="1" lang="en-US" altLang="ja-JP" dirty="0" smtClean="0">
                <a:latin typeface="Arial" pitchFamily="34" charset="0"/>
                <a:cs typeface="Arial" pitchFamily="34" charset="0"/>
              </a:rPr>
              <a:t>(* includes replication beyond GWAS)</a:t>
            </a:r>
            <a:endParaRPr kumimoji="1" lang="en-US" altLang="ja-JP" dirty="0">
              <a:latin typeface="Arial" pitchFamily="34" charset="0"/>
              <a:cs typeface="Arial" pitchFamily="34" charset="0"/>
            </a:endParaRPr>
          </a:p>
        </p:txBody>
      </p:sp>
    </p:spTree>
    <p:extLst>
      <p:ext uri="{BB962C8B-B14F-4D97-AF65-F5344CB8AC3E}">
        <p14:creationId xmlns:p14="http://schemas.microsoft.com/office/powerpoint/2010/main" val="1240425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5"/>
          <p:cNvSpPr>
            <a:spLocks noChangeShapeType="1"/>
          </p:cNvSpPr>
          <p:nvPr/>
        </p:nvSpPr>
        <p:spPr bwMode="auto">
          <a:xfrm>
            <a:off x="457200" y="1246431"/>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12" name="Rectangle 4"/>
          <p:cNvSpPr>
            <a:spLocks noGrp="1" noChangeArrowheads="1"/>
          </p:cNvSpPr>
          <p:nvPr>
            <p:ph type="title"/>
          </p:nvPr>
        </p:nvSpPr>
        <p:spPr>
          <a:xfrm>
            <a:off x="381000" y="10896"/>
            <a:ext cx="8458200" cy="1143000"/>
          </a:xfrm>
        </p:spPr>
        <p:txBody>
          <a:bodyPr>
            <a:normAutofit fontScale="90000"/>
          </a:bodyPr>
          <a:lstStyle/>
          <a:p>
            <a:pPr eaLnBrk="1" hangingPunct="1"/>
            <a:r>
              <a:rPr lang="en-US" dirty="0" smtClean="0">
                <a:latin typeface="Arial"/>
                <a:cs typeface="Arial"/>
              </a:rPr>
              <a:t>Similarly, great success in unraveling genetics of RA</a:t>
            </a:r>
          </a:p>
        </p:txBody>
      </p:sp>
      <p:sp>
        <p:nvSpPr>
          <p:cNvPr id="5" name="TextBox 4"/>
          <p:cNvSpPr txBox="1"/>
          <p:nvPr/>
        </p:nvSpPr>
        <p:spPr>
          <a:xfrm>
            <a:off x="5542941" y="6381328"/>
            <a:ext cx="3276333" cy="369332"/>
          </a:xfrm>
          <a:prstGeom prst="rect">
            <a:avLst/>
          </a:prstGeom>
          <a:noFill/>
        </p:spPr>
        <p:txBody>
          <a:bodyPr wrap="none" rtlCol="0">
            <a:spAutoFit/>
          </a:bodyPr>
          <a:lstStyle/>
          <a:p>
            <a:r>
              <a:rPr lang="en-US" dirty="0" err="1" smtClean="0"/>
              <a:t>Raychaudhuri</a:t>
            </a:r>
            <a:r>
              <a:rPr lang="en-US" dirty="0" smtClean="0"/>
              <a:t> et al </a:t>
            </a:r>
            <a:r>
              <a:rPr lang="en-US" i="1" dirty="0" smtClean="0"/>
              <a:t>Nat Gen </a:t>
            </a:r>
            <a:r>
              <a:rPr lang="en-US" dirty="0" smtClean="0"/>
              <a:t>2008</a:t>
            </a:r>
            <a:endParaRPr lang="en-US" dirty="0"/>
          </a:p>
        </p:txBody>
      </p:sp>
      <p:pic>
        <p:nvPicPr>
          <p:cNvPr id="6" name="Picture 7" descr="C:\E\120306_MegaGWAS\Mega_GWAS\3rdReport\plot\Meta_MegaGWAS_EUR_Soumya_GCed_Meta_res_summary_P_position_v2_15.png"/>
          <p:cNvPicPr>
            <a:picLocks noChangeAspect="1" noChangeArrowheads="1"/>
          </p:cNvPicPr>
          <p:nvPr/>
        </p:nvPicPr>
        <p:blipFill>
          <a:blip r:embed="rId3" cstate="screen">
            <a:extLst>
              <a:ext uri="{28A0092B-C50C-407E-A947-70E740481C1C}">
                <a14:useLocalDpi xmlns:a14="http://schemas.microsoft.com/office/drawing/2010/main"/>
              </a:ext>
            </a:extLst>
          </a:blip>
          <a:srcRect l="4409" t="1575" r="5354" b="51654"/>
          <a:stretch>
            <a:fillRect/>
          </a:stretch>
        </p:blipFill>
        <p:spPr bwMode="auto">
          <a:xfrm>
            <a:off x="995817" y="2181131"/>
            <a:ext cx="7220060" cy="3742503"/>
          </a:xfrm>
          <a:prstGeom prst="rect">
            <a:avLst/>
          </a:prstGeom>
          <a:noFill/>
        </p:spPr>
      </p:pic>
      <p:sp>
        <p:nvSpPr>
          <p:cNvPr id="7" name="TextBox 6"/>
          <p:cNvSpPr txBox="1"/>
          <p:nvPr/>
        </p:nvSpPr>
        <p:spPr>
          <a:xfrm>
            <a:off x="654424" y="2169458"/>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15</a:t>
            </a:r>
            <a:endParaRPr kumimoji="1" lang="ja-JP" altLang="en-US" sz="1400">
              <a:latin typeface="Arial" pitchFamily="34" charset="0"/>
              <a:cs typeface="Arial" pitchFamily="34" charset="0"/>
            </a:endParaRPr>
          </a:p>
        </p:txBody>
      </p:sp>
      <p:sp>
        <p:nvSpPr>
          <p:cNvPr id="8" name="TextBox 7"/>
          <p:cNvSpPr txBox="1"/>
          <p:nvPr/>
        </p:nvSpPr>
        <p:spPr>
          <a:xfrm>
            <a:off x="654424" y="3316941"/>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10</a:t>
            </a:r>
            <a:endParaRPr kumimoji="1" lang="ja-JP" altLang="en-US" sz="1400">
              <a:latin typeface="Arial" pitchFamily="34" charset="0"/>
              <a:cs typeface="Arial" pitchFamily="34" charset="0"/>
            </a:endParaRPr>
          </a:p>
        </p:txBody>
      </p:sp>
      <p:sp>
        <p:nvSpPr>
          <p:cNvPr id="9" name="TextBox 8"/>
          <p:cNvSpPr txBox="1"/>
          <p:nvPr/>
        </p:nvSpPr>
        <p:spPr>
          <a:xfrm>
            <a:off x="654424" y="4455458"/>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5</a:t>
            </a:r>
            <a:endParaRPr kumimoji="1" lang="ja-JP" altLang="en-US" sz="1400">
              <a:latin typeface="Arial" pitchFamily="34" charset="0"/>
              <a:cs typeface="Arial" pitchFamily="34" charset="0"/>
            </a:endParaRPr>
          </a:p>
        </p:txBody>
      </p:sp>
      <p:sp>
        <p:nvSpPr>
          <p:cNvPr id="10" name="TextBox 9"/>
          <p:cNvSpPr txBox="1"/>
          <p:nvPr/>
        </p:nvSpPr>
        <p:spPr>
          <a:xfrm>
            <a:off x="654424" y="5593976"/>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0</a:t>
            </a:r>
            <a:endParaRPr kumimoji="1" lang="ja-JP" altLang="en-US" sz="1400">
              <a:latin typeface="Arial" pitchFamily="34" charset="0"/>
              <a:cs typeface="Arial" pitchFamily="34" charset="0"/>
            </a:endParaRPr>
          </a:p>
        </p:txBody>
      </p:sp>
      <p:sp>
        <p:nvSpPr>
          <p:cNvPr id="13" name="TextBox 12"/>
          <p:cNvSpPr txBox="1"/>
          <p:nvPr/>
        </p:nvSpPr>
        <p:spPr>
          <a:xfrm>
            <a:off x="3021122" y="5934633"/>
            <a:ext cx="3074893" cy="338554"/>
          </a:xfrm>
          <a:prstGeom prst="rect">
            <a:avLst/>
          </a:prstGeom>
          <a:noFill/>
        </p:spPr>
        <p:txBody>
          <a:bodyPr wrap="square" rtlCol="0">
            <a:spAutoFit/>
          </a:bodyPr>
          <a:lstStyle/>
          <a:p>
            <a:pPr algn="ctr"/>
            <a:r>
              <a:rPr kumimoji="1" lang="en-US" altLang="ja-JP" sz="1600" dirty="0" smtClean="0">
                <a:latin typeface="Arial" pitchFamily="34" charset="0"/>
                <a:cs typeface="Arial" pitchFamily="34" charset="0"/>
              </a:rPr>
              <a:t>Chromosomal position</a:t>
            </a:r>
            <a:endParaRPr kumimoji="1" lang="ja-JP" altLang="en-US" sz="1600">
              <a:latin typeface="Arial" pitchFamily="34" charset="0"/>
              <a:cs typeface="Arial" pitchFamily="34" charset="0"/>
            </a:endParaRPr>
          </a:p>
        </p:txBody>
      </p:sp>
      <p:sp>
        <p:nvSpPr>
          <p:cNvPr id="14" name="TextBox 13"/>
          <p:cNvSpPr txBox="1"/>
          <p:nvPr/>
        </p:nvSpPr>
        <p:spPr>
          <a:xfrm>
            <a:off x="4248374" y="1389370"/>
            <a:ext cx="4231315" cy="1080296"/>
          </a:xfrm>
          <a:prstGeom prst="rect">
            <a:avLst/>
          </a:prstGeom>
          <a:solidFill>
            <a:schemeClr val="bg2"/>
          </a:solidFill>
        </p:spPr>
        <p:txBody>
          <a:bodyPr wrap="square" rtlCol="0">
            <a:spAutoFit/>
          </a:bodyPr>
          <a:lstStyle/>
          <a:p>
            <a:pPr algn="ctr">
              <a:lnSpc>
                <a:spcPct val="120000"/>
              </a:lnSpc>
            </a:pPr>
            <a:r>
              <a:rPr kumimoji="1" lang="en-US" altLang="ja-JP" dirty="0">
                <a:latin typeface="Arial" pitchFamily="34" charset="0"/>
                <a:cs typeface="Arial" pitchFamily="34" charset="0"/>
              </a:rPr>
              <a:t>GWAS 3,393 RA </a:t>
            </a:r>
            <a:r>
              <a:rPr kumimoji="1" lang="en-US" altLang="ja-JP" dirty="0" smtClean="0">
                <a:latin typeface="Arial" pitchFamily="34" charset="0"/>
                <a:cs typeface="Arial" pitchFamily="34" charset="0"/>
              </a:rPr>
              <a:t>cases, 12,462 controls</a:t>
            </a:r>
            <a:endParaRPr kumimoji="1" lang="en-US" altLang="ja-JP" sz="800" dirty="0">
              <a:latin typeface="Arial" pitchFamily="34" charset="0"/>
              <a:cs typeface="Arial" pitchFamily="34" charset="0"/>
            </a:endParaRPr>
          </a:p>
          <a:p>
            <a:pPr algn="ctr">
              <a:lnSpc>
                <a:spcPct val="120000"/>
              </a:lnSpc>
            </a:pPr>
            <a:r>
              <a:rPr kumimoji="1" lang="en-US" altLang="ja-JP" dirty="0">
                <a:latin typeface="Arial" pitchFamily="34" charset="0"/>
                <a:cs typeface="Arial" pitchFamily="34" charset="0"/>
              </a:rPr>
              <a:t>No. GWAS hits = </a:t>
            </a:r>
            <a:r>
              <a:rPr kumimoji="1" lang="en-US" altLang="ja-JP" dirty="0" smtClean="0">
                <a:latin typeface="Arial" pitchFamily="34" charset="0"/>
                <a:cs typeface="Arial" pitchFamily="34" charset="0"/>
              </a:rPr>
              <a:t>4</a:t>
            </a:r>
            <a:endParaRPr lang="en-US" altLang="ja-JP" dirty="0" smtClean="0"/>
          </a:p>
          <a:p>
            <a:pPr algn="ctr">
              <a:lnSpc>
                <a:spcPct val="120000"/>
              </a:lnSpc>
            </a:pPr>
            <a:r>
              <a:rPr kumimoji="1" lang="en-US" altLang="ja-JP" dirty="0" smtClean="0">
                <a:latin typeface="Arial" pitchFamily="34" charset="0"/>
                <a:cs typeface="Arial" pitchFamily="34" charset="0"/>
              </a:rPr>
              <a:t>Total No. risk loci = 6</a:t>
            </a:r>
            <a:endParaRPr kumimoji="1" lang="en-US" altLang="ja-JP" dirty="0">
              <a:latin typeface="Arial" pitchFamily="34" charset="0"/>
              <a:cs typeface="Arial" pitchFamily="34" charset="0"/>
            </a:endParaRPr>
          </a:p>
        </p:txBody>
      </p:sp>
    </p:spTree>
    <p:extLst>
      <p:ext uri="{BB962C8B-B14F-4D97-AF65-F5344CB8AC3E}">
        <p14:creationId xmlns:p14="http://schemas.microsoft.com/office/powerpoint/2010/main" val="89001765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5"/>
          <p:cNvSpPr>
            <a:spLocks noChangeShapeType="1"/>
          </p:cNvSpPr>
          <p:nvPr/>
        </p:nvSpPr>
        <p:spPr bwMode="auto">
          <a:xfrm>
            <a:off x="457200" y="1246431"/>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12" name="Rectangle 4"/>
          <p:cNvSpPr>
            <a:spLocks noGrp="1" noChangeArrowheads="1"/>
          </p:cNvSpPr>
          <p:nvPr>
            <p:ph type="title"/>
          </p:nvPr>
        </p:nvSpPr>
        <p:spPr>
          <a:xfrm>
            <a:off x="381000" y="10896"/>
            <a:ext cx="8458200" cy="1143000"/>
          </a:xfrm>
        </p:spPr>
        <p:txBody>
          <a:bodyPr>
            <a:normAutofit fontScale="90000"/>
          </a:bodyPr>
          <a:lstStyle/>
          <a:p>
            <a:pPr eaLnBrk="1" hangingPunct="1"/>
            <a:r>
              <a:rPr lang="en-US" dirty="0" smtClean="0">
                <a:latin typeface="Arial"/>
                <a:cs typeface="Arial"/>
              </a:rPr>
              <a:t>Similarly, great success in unraveling genetics of RA</a:t>
            </a:r>
          </a:p>
        </p:txBody>
      </p:sp>
      <p:pic>
        <p:nvPicPr>
          <p:cNvPr id="6" name="Picture 8" descr="C:\E\120306_MegaGWAS\Mega_GWAS\3rdReport\plot\Meta_MegaGWAS_EURS_GCed_Meta_res_summary_P_position_v2_15.png"/>
          <p:cNvPicPr>
            <a:picLocks noChangeAspect="1" noChangeArrowheads="1"/>
          </p:cNvPicPr>
          <p:nvPr/>
        </p:nvPicPr>
        <p:blipFill>
          <a:blip r:embed="rId3" cstate="screen">
            <a:extLst>
              <a:ext uri="{28A0092B-C50C-407E-A947-70E740481C1C}">
                <a14:useLocalDpi xmlns:a14="http://schemas.microsoft.com/office/drawing/2010/main"/>
              </a:ext>
            </a:extLst>
          </a:blip>
          <a:srcRect l="4409" t="1575" r="5354" b="51654"/>
          <a:stretch>
            <a:fillRect/>
          </a:stretch>
        </p:blipFill>
        <p:spPr bwMode="auto">
          <a:xfrm>
            <a:off x="995817" y="2181131"/>
            <a:ext cx="7220060" cy="3742503"/>
          </a:xfrm>
          <a:prstGeom prst="rect">
            <a:avLst/>
          </a:prstGeom>
          <a:noFill/>
        </p:spPr>
      </p:pic>
      <p:sp>
        <p:nvSpPr>
          <p:cNvPr id="7" name="TextBox 6"/>
          <p:cNvSpPr txBox="1"/>
          <p:nvPr/>
        </p:nvSpPr>
        <p:spPr>
          <a:xfrm>
            <a:off x="654424" y="2169458"/>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15</a:t>
            </a:r>
            <a:endParaRPr kumimoji="1" lang="ja-JP" altLang="en-US" sz="1400">
              <a:latin typeface="Arial" pitchFamily="34" charset="0"/>
              <a:cs typeface="Arial" pitchFamily="34" charset="0"/>
            </a:endParaRPr>
          </a:p>
        </p:txBody>
      </p:sp>
      <p:sp>
        <p:nvSpPr>
          <p:cNvPr id="8" name="TextBox 7"/>
          <p:cNvSpPr txBox="1"/>
          <p:nvPr/>
        </p:nvSpPr>
        <p:spPr>
          <a:xfrm>
            <a:off x="654424" y="3316941"/>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10</a:t>
            </a:r>
            <a:endParaRPr kumimoji="1" lang="ja-JP" altLang="en-US" sz="1400">
              <a:latin typeface="Arial" pitchFamily="34" charset="0"/>
              <a:cs typeface="Arial" pitchFamily="34" charset="0"/>
            </a:endParaRPr>
          </a:p>
        </p:txBody>
      </p:sp>
      <p:sp>
        <p:nvSpPr>
          <p:cNvPr id="9" name="TextBox 8"/>
          <p:cNvSpPr txBox="1"/>
          <p:nvPr/>
        </p:nvSpPr>
        <p:spPr>
          <a:xfrm>
            <a:off x="654424" y="4455458"/>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5</a:t>
            </a:r>
            <a:endParaRPr kumimoji="1" lang="ja-JP" altLang="en-US" sz="1400">
              <a:latin typeface="Arial" pitchFamily="34" charset="0"/>
              <a:cs typeface="Arial" pitchFamily="34" charset="0"/>
            </a:endParaRPr>
          </a:p>
        </p:txBody>
      </p:sp>
      <p:sp>
        <p:nvSpPr>
          <p:cNvPr id="10" name="TextBox 9"/>
          <p:cNvSpPr txBox="1"/>
          <p:nvPr/>
        </p:nvSpPr>
        <p:spPr>
          <a:xfrm>
            <a:off x="654424" y="5593976"/>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0</a:t>
            </a:r>
            <a:endParaRPr kumimoji="1" lang="ja-JP" altLang="en-US" sz="1400">
              <a:latin typeface="Arial" pitchFamily="34" charset="0"/>
              <a:cs typeface="Arial" pitchFamily="34" charset="0"/>
            </a:endParaRPr>
          </a:p>
        </p:txBody>
      </p:sp>
      <p:sp>
        <p:nvSpPr>
          <p:cNvPr id="13" name="TextBox 12"/>
          <p:cNvSpPr txBox="1"/>
          <p:nvPr/>
        </p:nvSpPr>
        <p:spPr>
          <a:xfrm>
            <a:off x="3021122" y="5934633"/>
            <a:ext cx="3074893" cy="338554"/>
          </a:xfrm>
          <a:prstGeom prst="rect">
            <a:avLst/>
          </a:prstGeom>
          <a:noFill/>
        </p:spPr>
        <p:txBody>
          <a:bodyPr wrap="square" rtlCol="0">
            <a:spAutoFit/>
          </a:bodyPr>
          <a:lstStyle/>
          <a:p>
            <a:pPr algn="ctr"/>
            <a:r>
              <a:rPr kumimoji="1" lang="en-US" altLang="ja-JP" sz="1600" dirty="0" smtClean="0">
                <a:latin typeface="Arial" pitchFamily="34" charset="0"/>
                <a:cs typeface="Arial" pitchFamily="34" charset="0"/>
              </a:rPr>
              <a:t>Chromosomal position</a:t>
            </a:r>
            <a:endParaRPr kumimoji="1" lang="ja-JP" altLang="en-US" sz="1600">
              <a:latin typeface="Arial" pitchFamily="34" charset="0"/>
              <a:cs typeface="Arial" pitchFamily="34" charset="0"/>
            </a:endParaRPr>
          </a:p>
        </p:txBody>
      </p:sp>
      <p:sp>
        <p:nvSpPr>
          <p:cNvPr id="14" name="TextBox 13"/>
          <p:cNvSpPr txBox="1"/>
          <p:nvPr/>
        </p:nvSpPr>
        <p:spPr>
          <a:xfrm>
            <a:off x="5542941" y="6381328"/>
            <a:ext cx="2456134" cy="369332"/>
          </a:xfrm>
          <a:prstGeom prst="rect">
            <a:avLst/>
          </a:prstGeom>
          <a:noFill/>
        </p:spPr>
        <p:txBody>
          <a:bodyPr wrap="none" rtlCol="0">
            <a:spAutoFit/>
          </a:bodyPr>
          <a:lstStyle/>
          <a:p>
            <a:r>
              <a:rPr lang="en-US" dirty="0" smtClean="0"/>
              <a:t>Stahl et al </a:t>
            </a:r>
            <a:r>
              <a:rPr lang="en-US" i="1" dirty="0" smtClean="0"/>
              <a:t>Nat Gen </a:t>
            </a:r>
            <a:r>
              <a:rPr lang="en-US" dirty="0" smtClean="0"/>
              <a:t>2010</a:t>
            </a:r>
            <a:endParaRPr lang="en-US" dirty="0"/>
          </a:p>
        </p:txBody>
      </p:sp>
      <p:sp>
        <p:nvSpPr>
          <p:cNvPr id="15" name="TextBox 14"/>
          <p:cNvSpPr txBox="1"/>
          <p:nvPr/>
        </p:nvSpPr>
        <p:spPr>
          <a:xfrm>
            <a:off x="4248374" y="1389370"/>
            <a:ext cx="4231315" cy="1080296"/>
          </a:xfrm>
          <a:prstGeom prst="rect">
            <a:avLst/>
          </a:prstGeom>
          <a:solidFill>
            <a:schemeClr val="bg2"/>
          </a:solidFill>
        </p:spPr>
        <p:txBody>
          <a:bodyPr wrap="square" rtlCol="0">
            <a:spAutoFit/>
          </a:bodyPr>
          <a:lstStyle/>
          <a:p>
            <a:pPr algn="ctr">
              <a:lnSpc>
                <a:spcPct val="120000"/>
              </a:lnSpc>
            </a:pPr>
            <a:r>
              <a:rPr kumimoji="1" lang="en-US" altLang="ja-JP" dirty="0" smtClean="0">
                <a:latin typeface="Arial" pitchFamily="34" charset="0"/>
                <a:cs typeface="Arial" pitchFamily="34" charset="0"/>
              </a:rPr>
              <a:t>GWAS 5,539 </a:t>
            </a:r>
            <a:r>
              <a:rPr kumimoji="1" lang="en-US" altLang="ja-JP" dirty="0">
                <a:latin typeface="Arial" pitchFamily="34" charset="0"/>
                <a:cs typeface="Arial" pitchFamily="34" charset="0"/>
              </a:rPr>
              <a:t>RA </a:t>
            </a:r>
            <a:r>
              <a:rPr kumimoji="1" lang="en-US" altLang="ja-JP" dirty="0" smtClean="0">
                <a:latin typeface="Arial" pitchFamily="34" charset="0"/>
                <a:cs typeface="Arial" pitchFamily="34" charset="0"/>
              </a:rPr>
              <a:t>cases, </a:t>
            </a:r>
            <a:r>
              <a:rPr kumimoji="1" lang="en-US" altLang="ja-JP" dirty="0">
                <a:latin typeface="Arial" pitchFamily="34" charset="0"/>
                <a:cs typeface="Arial" pitchFamily="34" charset="0"/>
              </a:rPr>
              <a:t>20,169</a:t>
            </a:r>
            <a:r>
              <a:rPr kumimoji="1" lang="en-US" altLang="ja-JP" dirty="0" smtClean="0">
                <a:latin typeface="Arial" pitchFamily="34" charset="0"/>
                <a:cs typeface="Arial" pitchFamily="34" charset="0"/>
              </a:rPr>
              <a:t> controls</a:t>
            </a:r>
            <a:endParaRPr kumimoji="1" lang="en-US" altLang="ja-JP" sz="800" dirty="0">
              <a:latin typeface="Arial" pitchFamily="34" charset="0"/>
              <a:cs typeface="Arial" pitchFamily="34" charset="0"/>
            </a:endParaRPr>
          </a:p>
          <a:p>
            <a:pPr algn="ctr">
              <a:lnSpc>
                <a:spcPct val="120000"/>
              </a:lnSpc>
            </a:pPr>
            <a:r>
              <a:rPr kumimoji="1" lang="en-US" altLang="ja-JP" dirty="0">
                <a:latin typeface="Arial" pitchFamily="34" charset="0"/>
                <a:cs typeface="Arial" pitchFamily="34" charset="0"/>
              </a:rPr>
              <a:t>No. GWAS hits = </a:t>
            </a:r>
            <a:r>
              <a:rPr kumimoji="1" lang="en-US" altLang="ja-JP" dirty="0" smtClean="0">
                <a:latin typeface="Arial" pitchFamily="34" charset="0"/>
                <a:cs typeface="Arial" pitchFamily="34" charset="0"/>
              </a:rPr>
              <a:t>9</a:t>
            </a:r>
            <a:endParaRPr lang="en-US" altLang="ja-JP" dirty="0" smtClean="0"/>
          </a:p>
          <a:p>
            <a:pPr algn="ctr">
              <a:lnSpc>
                <a:spcPct val="120000"/>
              </a:lnSpc>
            </a:pPr>
            <a:r>
              <a:rPr kumimoji="1" lang="en-US" altLang="ja-JP" dirty="0" smtClean="0">
                <a:latin typeface="Arial" pitchFamily="34" charset="0"/>
                <a:cs typeface="Arial" pitchFamily="34" charset="0"/>
              </a:rPr>
              <a:t>Total No. risk loci = 25</a:t>
            </a:r>
            <a:endParaRPr kumimoji="1" lang="en-US" altLang="ja-JP" dirty="0">
              <a:latin typeface="Arial" pitchFamily="34" charset="0"/>
              <a:cs typeface="Arial" pitchFamily="34" charset="0"/>
            </a:endParaRPr>
          </a:p>
        </p:txBody>
      </p:sp>
    </p:spTree>
    <p:extLst>
      <p:ext uri="{BB962C8B-B14F-4D97-AF65-F5344CB8AC3E}">
        <p14:creationId xmlns:p14="http://schemas.microsoft.com/office/powerpoint/2010/main" val="260537315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5"/>
          <p:cNvSpPr>
            <a:spLocks noChangeShapeType="1"/>
          </p:cNvSpPr>
          <p:nvPr/>
        </p:nvSpPr>
        <p:spPr bwMode="auto">
          <a:xfrm>
            <a:off x="457200" y="1246431"/>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12" name="Rectangle 4"/>
          <p:cNvSpPr>
            <a:spLocks noGrp="1" noChangeArrowheads="1"/>
          </p:cNvSpPr>
          <p:nvPr>
            <p:ph type="title"/>
          </p:nvPr>
        </p:nvSpPr>
        <p:spPr>
          <a:xfrm>
            <a:off x="381000" y="10896"/>
            <a:ext cx="8458200" cy="1143000"/>
          </a:xfrm>
        </p:spPr>
        <p:txBody>
          <a:bodyPr>
            <a:normAutofit/>
          </a:bodyPr>
          <a:lstStyle/>
          <a:p>
            <a:pPr eaLnBrk="1" hangingPunct="1"/>
            <a:r>
              <a:rPr lang="en-US" dirty="0">
                <a:latin typeface="Arial"/>
                <a:cs typeface="Arial"/>
              </a:rPr>
              <a:t>F</a:t>
            </a:r>
            <a:r>
              <a:rPr lang="en-US" dirty="0" smtClean="0">
                <a:latin typeface="Arial"/>
                <a:cs typeface="Arial"/>
              </a:rPr>
              <a:t>rom 1 to 100</a:t>
            </a:r>
          </a:p>
        </p:txBody>
      </p:sp>
      <p:sp>
        <p:nvSpPr>
          <p:cNvPr id="5" name="TextBox 4"/>
          <p:cNvSpPr txBox="1"/>
          <p:nvPr/>
        </p:nvSpPr>
        <p:spPr>
          <a:xfrm>
            <a:off x="5542941" y="6381328"/>
            <a:ext cx="3277460" cy="369332"/>
          </a:xfrm>
          <a:prstGeom prst="rect">
            <a:avLst/>
          </a:prstGeom>
          <a:noFill/>
        </p:spPr>
        <p:txBody>
          <a:bodyPr wrap="none" rtlCol="0">
            <a:spAutoFit/>
          </a:bodyPr>
          <a:lstStyle/>
          <a:p>
            <a:r>
              <a:rPr lang="en-US" dirty="0" smtClean="0"/>
              <a:t>Yukinori Okada et al unpublished</a:t>
            </a:r>
            <a:endParaRPr lang="en-US" dirty="0"/>
          </a:p>
        </p:txBody>
      </p:sp>
      <p:pic>
        <p:nvPicPr>
          <p:cNvPr id="6" name="Picture 9" descr="C:\E\120306_MegaGWAS\Mega_GWAS\3rdReport\plot\Meta_MegaGWAS_Total1b_GCed_Meta_res_summary_P_withX_v2_15.png"/>
          <p:cNvPicPr>
            <a:picLocks noChangeAspect="1" noChangeArrowheads="1"/>
          </p:cNvPicPr>
          <p:nvPr/>
        </p:nvPicPr>
        <p:blipFill>
          <a:blip r:embed="rId3" cstate="screen">
            <a:extLst>
              <a:ext uri="{28A0092B-C50C-407E-A947-70E740481C1C}">
                <a14:useLocalDpi xmlns:a14="http://schemas.microsoft.com/office/drawing/2010/main"/>
              </a:ext>
            </a:extLst>
          </a:blip>
          <a:srcRect l="4409" t="1575" r="5354" b="51654"/>
          <a:stretch>
            <a:fillRect/>
          </a:stretch>
        </p:blipFill>
        <p:spPr bwMode="auto">
          <a:xfrm>
            <a:off x="995817" y="2181131"/>
            <a:ext cx="7220060" cy="3742503"/>
          </a:xfrm>
          <a:prstGeom prst="rect">
            <a:avLst/>
          </a:prstGeom>
          <a:noFill/>
        </p:spPr>
      </p:pic>
      <p:sp>
        <p:nvSpPr>
          <p:cNvPr id="7" name="TextBox 6"/>
          <p:cNvSpPr txBox="1"/>
          <p:nvPr/>
        </p:nvSpPr>
        <p:spPr>
          <a:xfrm>
            <a:off x="654424" y="2169458"/>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15</a:t>
            </a:r>
            <a:endParaRPr kumimoji="1" lang="ja-JP" altLang="en-US" sz="1400">
              <a:latin typeface="Arial" pitchFamily="34" charset="0"/>
              <a:cs typeface="Arial" pitchFamily="34" charset="0"/>
            </a:endParaRPr>
          </a:p>
        </p:txBody>
      </p:sp>
      <p:sp>
        <p:nvSpPr>
          <p:cNvPr id="8" name="TextBox 7"/>
          <p:cNvSpPr txBox="1"/>
          <p:nvPr/>
        </p:nvSpPr>
        <p:spPr>
          <a:xfrm>
            <a:off x="654424" y="3316941"/>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10</a:t>
            </a:r>
            <a:endParaRPr kumimoji="1" lang="ja-JP" altLang="en-US" sz="1400">
              <a:latin typeface="Arial" pitchFamily="34" charset="0"/>
              <a:cs typeface="Arial" pitchFamily="34" charset="0"/>
            </a:endParaRPr>
          </a:p>
        </p:txBody>
      </p:sp>
      <p:sp>
        <p:nvSpPr>
          <p:cNvPr id="9" name="TextBox 8"/>
          <p:cNvSpPr txBox="1"/>
          <p:nvPr/>
        </p:nvSpPr>
        <p:spPr>
          <a:xfrm>
            <a:off x="654424" y="4455458"/>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5</a:t>
            </a:r>
            <a:endParaRPr kumimoji="1" lang="ja-JP" altLang="en-US" sz="1400">
              <a:latin typeface="Arial" pitchFamily="34" charset="0"/>
              <a:cs typeface="Arial" pitchFamily="34" charset="0"/>
            </a:endParaRPr>
          </a:p>
        </p:txBody>
      </p:sp>
      <p:sp>
        <p:nvSpPr>
          <p:cNvPr id="10" name="TextBox 9"/>
          <p:cNvSpPr txBox="1"/>
          <p:nvPr/>
        </p:nvSpPr>
        <p:spPr>
          <a:xfrm>
            <a:off x="654424" y="5593976"/>
            <a:ext cx="394449" cy="307777"/>
          </a:xfrm>
          <a:prstGeom prst="rect">
            <a:avLst/>
          </a:prstGeom>
          <a:noFill/>
        </p:spPr>
        <p:txBody>
          <a:bodyPr wrap="square" rtlCol="0">
            <a:spAutoFit/>
          </a:bodyPr>
          <a:lstStyle/>
          <a:p>
            <a:pPr algn="r"/>
            <a:r>
              <a:rPr kumimoji="1" lang="en-US" altLang="ja-JP" sz="1400" dirty="0" smtClean="0">
                <a:latin typeface="Arial" pitchFamily="34" charset="0"/>
                <a:cs typeface="Arial" pitchFamily="34" charset="0"/>
              </a:rPr>
              <a:t>0</a:t>
            </a:r>
            <a:endParaRPr kumimoji="1" lang="ja-JP" altLang="en-US" sz="1400">
              <a:latin typeface="Arial" pitchFamily="34" charset="0"/>
              <a:cs typeface="Arial" pitchFamily="34" charset="0"/>
            </a:endParaRPr>
          </a:p>
        </p:txBody>
      </p:sp>
      <p:sp>
        <p:nvSpPr>
          <p:cNvPr id="13" name="TextBox 12"/>
          <p:cNvSpPr txBox="1"/>
          <p:nvPr/>
        </p:nvSpPr>
        <p:spPr>
          <a:xfrm>
            <a:off x="3021122" y="5916703"/>
            <a:ext cx="3074893" cy="338554"/>
          </a:xfrm>
          <a:prstGeom prst="rect">
            <a:avLst/>
          </a:prstGeom>
          <a:noFill/>
        </p:spPr>
        <p:txBody>
          <a:bodyPr wrap="square" rtlCol="0">
            <a:spAutoFit/>
          </a:bodyPr>
          <a:lstStyle/>
          <a:p>
            <a:pPr algn="ctr"/>
            <a:r>
              <a:rPr kumimoji="1" lang="en-US" altLang="ja-JP" sz="1600" dirty="0" smtClean="0">
                <a:latin typeface="Arial" pitchFamily="34" charset="0"/>
                <a:cs typeface="Arial" pitchFamily="34" charset="0"/>
              </a:rPr>
              <a:t>Chromosomal position</a:t>
            </a:r>
            <a:endParaRPr kumimoji="1" lang="ja-JP" altLang="en-US" sz="1600">
              <a:latin typeface="Arial" pitchFamily="34" charset="0"/>
              <a:cs typeface="Arial" pitchFamily="34" charset="0"/>
            </a:endParaRPr>
          </a:p>
        </p:txBody>
      </p:sp>
      <p:sp>
        <p:nvSpPr>
          <p:cNvPr id="14" name="TextBox 13"/>
          <p:cNvSpPr txBox="1"/>
          <p:nvPr/>
        </p:nvSpPr>
        <p:spPr>
          <a:xfrm>
            <a:off x="4248374" y="1389370"/>
            <a:ext cx="4362226" cy="1080296"/>
          </a:xfrm>
          <a:prstGeom prst="rect">
            <a:avLst/>
          </a:prstGeom>
          <a:solidFill>
            <a:schemeClr val="bg2"/>
          </a:solidFill>
        </p:spPr>
        <p:txBody>
          <a:bodyPr wrap="square" rtlCol="0">
            <a:spAutoFit/>
          </a:bodyPr>
          <a:lstStyle/>
          <a:p>
            <a:pPr algn="ctr">
              <a:lnSpc>
                <a:spcPct val="120000"/>
              </a:lnSpc>
            </a:pPr>
            <a:r>
              <a:rPr kumimoji="1" lang="en-US" altLang="ja-JP" dirty="0" smtClean="0">
                <a:latin typeface="Arial" pitchFamily="34" charset="0"/>
                <a:cs typeface="Arial" pitchFamily="34" charset="0"/>
              </a:rPr>
              <a:t>GWAS </a:t>
            </a:r>
            <a:r>
              <a:rPr kumimoji="1" lang="en-US" altLang="ja-JP" dirty="0">
                <a:latin typeface="Arial" pitchFamily="34" charset="0"/>
                <a:cs typeface="Arial" pitchFamily="34" charset="0"/>
              </a:rPr>
              <a:t>19,234 RA </a:t>
            </a:r>
            <a:r>
              <a:rPr kumimoji="1" lang="en-US" altLang="ja-JP" dirty="0" smtClean="0">
                <a:latin typeface="Arial" pitchFamily="34" charset="0"/>
                <a:cs typeface="Arial" pitchFamily="34" charset="0"/>
              </a:rPr>
              <a:t>cases, 61,565 controls</a:t>
            </a:r>
            <a:endParaRPr kumimoji="1" lang="en-US" altLang="ja-JP" sz="800" dirty="0">
              <a:latin typeface="Arial" pitchFamily="34" charset="0"/>
              <a:cs typeface="Arial" pitchFamily="34" charset="0"/>
            </a:endParaRPr>
          </a:p>
          <a:p>
            <a:pPr algn="ctr">
              <a:lnSpc>
                <a:spcPct val="120000"/>
              </a:lnSpc>
            </a:pPr>
            <a:r>
              <a:rPr kumimoji="1" lang="en-US" altLang="ja-JP" dirty="0">
                <a:latin typeface="Arial" pitchFamily="34" charset="0"/>
                <a:cs typeface="Arial" pitchFamily="34" charset="0"/>
              </a:rPr>
              <a:t>No. GWAS hits = </a:t>
            </a:r>
            <a:r>
              <a:rPr kumimoji="1" lang="en-US" altLang="ja-JP" dirty="0" smtClean="0">
                <a:latin typeface="Arial" pitchFamily="34" charset="0"/>
                <a:cs typeface="Arial" pitchFamily="34" charset="0"/>
              </a:rPr>
              <a:t>56</a:t>
            </a:r>
            <a:endParaRPr lang="en-US" altLang="ja-JP" dirty="0" smtClean="0"/>
          </a:p>
          <a:p>
            <a:pPr algn="ctr">
              <a:lnSpc>
                <a:spcPct val="120000"/>
              </a:lnSpc>
            </a:pPr>
            <a:r>
              <a:rPr kumimoji="1" lang="en-US" altLang="ja-JP" dirty="0" smtClean="0">
                <a:latin typeface="Arial" pitchFamily="34" charset="0"/>
                <a:cs typeface="Arial" pitchFamily="34" charset="0"/>
              </a:rPr>
              <a:t>Total No. risk loci = ~100</a:t>
            </a:r>
            <a:endParaRPr kumimoji="1" lang="en-US" altLang="ja-JP" dirty="0">
              <a:latin typeface="Arial" pitchFamily="34" charset="0"/>
              <a:cs typeface="Arial" pitchFamily="34" charset="0"/>
            </a:endParaRPr>
          </a:p>
        </p:txBody>
      </p:sp>
    </p:spTree>
    <p:extLst>
      <p:ext uri="{BB962C8B-B14F-4D97-AF65-F5344CB8AC3E}">
        <p14:creationId xmlns:p14="http://schemas.microsoft.com/office/powerpoint/2010/main" val="231569571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85800" y="2514600"/>
            <a:ext cx="7772400" cy="1143000"/>
          </a:xfrm>
        </p:spPr>
        <p:txBody>
          <a:bodyPr>
            <a:normAutofit fontScale="90000"/>
          </a:bodyPr>
          <a:lstStyle/>
          <a:p>
            <a:r>
              <a:rPr lang="en-US" dirty="0" smtClean="0">
                <a:solidFill>
                  <a:srgbClr val="0000FF"/>
                </a:solidFill>
              </a:rPr>
              <a:t>Given the wealth of GWAS and other genetic data…how should it be used for drug discovery?</a:t>
            </a:r>
            <a:endParaRPr lang="en-US" i="1" dirty="0">
              <a:solidFill>
                <a:srgbClr val="0000FF"/>
              </a:solidFill>
            </a:endParaRPr>
          </a:p>
        </p:txBody>
      </p:sp>
    </p:spTree>
    <p:extLst>
      <p:ext uri="{BB962C8B-B14F-4D97-AF65-F5344CB8AC3E}">
        <p14:creationId xmlns:p14="http://schemas.microsoft.com/office/powerpoint/2010/main" val="204239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5"/>
          <p:cNvSpPr>
            <a:spLocks noChangeShapeType="1"/>
          </p:cNvSpPr>
          <p:nvPr/>
        </p:nvSpPr>
        <p:spPr bwMode="auto">
          <a:xfrm>
            <a:off x="457200" y="1282674"/>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23556" name="Content Placeholder 6"/>
          <p:cNvSpPr>
            <a:spLocks noGrp="1"/>
          </p:cNvSpPr>
          <p:nvPr>
            <p:ph idx="1"/>
          </p:nvPr>
        </p:nvSpPr>
        <p:spPr>
          <a:xfrm>
            <a:off x="533400" y="1615049"/>
            <a:ext cx="8077200" cy="5043297"/>
          </a:xfrm>
        </p:spPr>
        <p:txBody>
          <a:bodyPr>
            <a:normAutofit/>
          </a:bodyPr>
          <a:lstStyle/>
          <a:p>
            <a:pPr marL="0" indent="0">
              <a:lnSpc>
                <a:spcPct val="130000"/>
              </a:lnSpc>
              <a:buNone/>
            </a:pPr>
            <a:r>
              <a:rPr lang="en-US" dirty="0" smtClean="0">
                <a:latin typeface="Arial"/>
                <a:ea typeface="Trebuchet MS" charset="0"/>
                <a:cs typeface="Arial"/>
              </a:rPr>
              <a:t>(1) “</a:t>
            </a:r>
            <a:r>
              <a:rPr lang="en-US" u="sng" dirty="0" smtClean="0">
                <a:latin typeface="Arial"/>
                <a:ea typeface="Trebuchet MS" charset="0"/>
                <a:cs typeface="Arial"/>
              </a:rPr>
              <a:t>look-up” method</a:t>
            </a:r>
            <a:r>
              <a:rPr lang="en-US" dirty="0" smtClean="0">
                <a:latin typeface="Arial"/>
                <a:ea typeface="Trebuchet MS" charset="0"/>
                <a:cs typeface="Arial"/>
              </a:rPr>
              <a:t> – </a:t>
            </a:r>
            <a:r>
              <a:rPr lang="en-US" i="1" dirty="0" smtClean="0">
                <a:latin typeface="Arial"/>
                <a:ea typeface="Trebuchet MS" charset="0"/>
                <a:cs typeface="Arial"/>
              </a:rPr>
              <a:t>simple</a:t>
            </a:r>
            <a:r>
              <a:rPr lang="en-US" i="1" dirty="0">
                <a:latin typeface="Arial"/>
                <a:ea typeface="Trebuchet MS" charset="0"/>
                <a:cs typeface="Arial"/>
              </a:rPr>
              <a:t> </a:t>
            </a:r>
            <a:r>
              <a:rPr lang="en-US" i="1" dirty="0" smtClean="0">
                <a:latin typeface="Arial"/>
                <a:ea typeface="Trebuchet MS" charset="0"/>
                <a:cs typeface="Arial"/>
              </a:rPr>
              <a:t>and suggestive but undisciplined</a:t>
            </a:r>
          </a:p>
          <a:p>
            <a:pPr marL="0" indent="0">
              <a:lnSpc>
                <a:spcPct val="130000"/>
              </a:lnSpc>
              <a:buNone/>
            </a:pPr>
            <a:r>
              <a:rPr lang="en-US" dirty="0" smtClean="0">
                <a:latin typeface="Arial"/>
                <a:ea typeface="Trebuchet MS" charset="0"/>
                <a:cs typeface="Arial"/>
              </a:rPr>
              <a:t>(2) “</a:t>
            </a:r>
            <a:r>
              <a:rPr lang="en-US" u="sng" dirty="0" smtClean="0">
                <a:latin typeface="Arial"/>
                <a:ea typeface="Trebuchet MS" charset="0"/>
                <a:cs typeface="Arial"/>
              </a:rPr>
              <a:t>Allelic series” method</a:t>
            </a:r>
            <a:r>
              <a:rPr lang="en-US" dirty="0" smtClean="0">
                <a:latin typeface="Arial"/>
                <a:ea typeface="Trebuchet MS" charset="0"/>
                <a:cs typeface="Arial"/>
              </a:rPr>
              <a:t> – </a:t>
            </a:r>
            <a:r>
              <a:rPr lang="en-US" i="1" dirty="0" smtClean="0">
                <a:latin typeface="Arial"/>
                <a:ea typeface="Trebuchet MS" charset="0"/>
                <a:cs typeface="Arial"/>
              </a:rPr>
              <a:t>powerful but likely infrequent</a:t>
            </a:r>
            <a:endParaRPr lang="en-US" i="1" dirty="0" smtClean="0">
              <a:solidFill>
                <a:srgbClr val="0000FF"/>
              </a:solidFill>
              <a:latin typeface="Arial"/>
              <a:ea typeface="Trebuchet MS" charset="0"/>
              <a:cs typeface="Arial"/>
            </a:endParaRPr>
          </a:p>
          <a:p>
            <a:pPr marL="0" indent="0">
              <a:lnSpc>
                <a:spcPct val="130000"/>
              </a:lnSpc>
              <a:buNone/>
            </a:pPr>
            <a:r>
              <a:rPr lang="en-US" dirty="0" smtClean="0">
                <a:latin typeface="Arial"/>
                <a:ea typeface="Trebuchet MS" charset="0"/>
                <a:cs typeface="Arial"/>
              </a:rPr>
              <a:t>(3) “</a:t>
            </a:r>
            <a:r>
              <a:rPr lang="en-US" u="sng" dirty="0" smtClean="0">
                <a:latin typeface="Arial"/>
                <a:ea typeface="Trebuchet MS" charset="0"/>
                <a:cs typeface="Arial"/>
              </a:rPr>
              <a:t>pathway” method</a:t>
            </a:r>
            <a:r>
              <a:rPr lang="en-US" dirty="0" smtClean="0">
                <a:latin typeface="Arial"/>
                <a:ea typeface="Trebuchet MS" charset="0"/>
                <a:cs typeface="Arial"/>
              </a:rPr>
              <a:t> – </a:t>
            </a:r>
            <a:r>
              <a:rPr lang="en-US" i="1" dirty="0" smtClean="0">
                <a:latin typeface="Arial"/>
                <a:ea typeface="Trebuchet MS" charset="0"/>
                <a:cs typeface="Arial"/>
              </a:rPr>
              <a:t>powerful and comprehensive but target ID difficult</a:t>
            </a:r>
          </a:p>
        </p:txBody>
      </p:sp>
      <p:sp>
        <p:nvSpPr>
          <p:cNvPr id="23557" name="Rectangle 4"/>
          <p:cNvSpPr>
            <a:spLocks noGrp="1" noChangeArrowheads="1"/>
          </p:cNvSpPr>
          <p:nvPr>
            <p:ph type="title"/>
          </p:nvPr>
        </p:nvSpPr>
        <p:spPr>
          <a:xfrm>
            <a:off x="381000" y="161246"/>
            <a:ext cx="8458200" cy="1143000"/>
          </a:xfrm>
        </p:spPr>
        <p:txBody>
          <a:bodyPr>
            <a:normAutofit/>
          </a:bodyPr>
          <a:lstStyle/>
          <a:p>
            <a:pPr eaLnBrk="1" hangingPunct="1"/>
            <a:r>
              <a:rPr lang="en-US" dirty="0" smtClean="0">
                <a:latin typeface="Arial"/>
                <a:cs typeface="Arial"/>
              </a:rPr>
              <a:t>Three potential solutions</a:t>
            </a:r>
          </a:p>
        </p:txBody>
      </p:sp>
    </p:spTree>
    <p:extLst>
      <p:ext uri="{BB962C8B-B14F-4D97-AF65-F5344CB8AC3E}">
        <p14:creationId xmlns:p14="http://schemas.microsoft.com/office/powerpoint/2010/main" val="1553741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fade">
                                      <p:cBhvr>
                                        <p:cTn id="7" dur="500"/>
                                        <p:tgtEl>
                                          <p:spTgt spid="235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Effect transition="in" filter="fade">
                                      <p:cBhvr>
                                        <p:cTn id="12" dur="500"/>
                                        <p:tgtEl>
                                          <p:spTgt spid="235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Effect transition="in" filter="fade">
                                      <p:cBhvr>
                                        <p:cTn id="17" dur="500"/>
                                        <p:tgtEl>
                                          <p:spTgt spid="235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5"/>
          <p:cNvSpPr>
            <a:spLocks noChangeShapeType="1"/>
          </p:cNvSpPr>
          <p:nvPr/>
        </p:nvSpPr>
        <p:spPr bwMode="auto">
          <a:xfrm>
            <a:off x="457200" y="1282674"/>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23556" name="Content Placeholder 6"/>
          <p:cNvSpPr>
            <a:spLocks noGrp="1"/>
          </p:cNvSpPr>
          <p:nvPr>
            <p:ph idx="1"/>
          </p:nvPr>
        </p:nvSpPr>
        <p:spPr>
          <a:xfrm>
            <a:off x="533400" y="1615049"/>
            <a:ext cx="8077200" cy="5043297"/>
          </a:xfrm>
        </p:spPr>
        <p:txBody>
          <a:bodyPr>
            <a:normAutofit/>
          </a:bodyPr>
          <a:lstStyle/>
          <a:p>
            <a:pPr marL="0" indent="0">
              <a:lnSpc>
                <a:spcPct val="130000"/>
              </a:lnSpc>
              <a:buNone/>
            </a:pPr>
            <a:r>
              <a:rPr lang="en-US" dirty="0" smtClean="0">
                <a:latin typeface="Arial"/>
                <a:ea typeface="Trebuchet MS" charset="0"/>
                <a:cs typeface="Arial"/>
              </a:rPr>
              <a:t>(1) “</a:t>
            </a:r>
            <a:r>
              <a:rPr lang="en-US" u="sng" dirty="0" smtClean="0">
                <a:latin typeface="Arial"/>
                <a:ea typeface="Trebuchet MS" charset="0"/>
                <a:cs typeface="Arial"/>
              </a:rPr>
              <a:t>look-up” method</a:t>
            </a:r>
            <a:r>
              <a:rPr lang="en-US" dirty="0" smtClean="0">
                <a:latin typeface="Arial"/>
                <a:ea typeface="Trebuchet MS" charset="0"/>
                <a:cs typeface="Arial"/>
              </a:rPr>
              <a:t> – </a:t>
            </a:r>
            <a:r>
              <a:rPr lang="en-US" i="1" dirty="0" smtClean="0">
                <a:latin typeface="Arial"/>
                <a:ea typeface="Trebuchet MS" charset="0"/>
                <a:cs typeface="Arial"/>
              </a:rPr>
              <a:t>simple</a:t>
            </a:r>
            <a:r>
              <a:rPr lang="en-US" i="1" dirty="0">
                <a:latin typeface="Arial"/>
                <a:ea typeface="Trebuchet MS" charset="0"/>
                <a:cs typeface="Arial"/>
              </a:rPr>
              <a:t> </a:t>
            </a:r>
            <a:r>
              <a:rPr lang="en-US" i="1" dirty="0" smtClean="0">
                <a:latin typeface="Arial"/>
                <a:ea typeface="Trebuchet MS" charset="0"/>
                <a:cs typeface="Arial"/>
              </a:rPr>
              <a:t>and suggestive but undisciplined</a:t>
            </a:r>
          </a:p>
          <a:p>
            <a:pPr marL="0" indent="0">
              <a:lnSpc>
                <a:spcPct val="130000"/>
              </a:lnSpc>
              <a:buNone/>
            </a:pPr>
            <a:r>
              <a:rPr lang="en-US" dirty="0" smtClean="0">
                <a:solidFill>
                  <a:schemeClr val="bg1">
                    <a:lumMod val="85000"/>
                  </a:schemeClr>
                </a:solidFill>
                <a:latin typeface="Arial"/>
                <a:ea typeface="Trebuchet MS" charset="0"/>
                <a:cs typeface="Arial"/>
              </a:rPr>
              <a:t>(2) “Allelic series” method – powerful but likely infrequent</a:t>
            </a:r>
            <a:endParaRPr lang="en-US" i="1" dirty="0" smtClean="0">
              <a:solidFill>
                <a:schemeClr val="bg1">
                  <a:lumMod val="85000"/>
                </a:schemeClr>
              </a:solidFill>
              <a:latin typeface="Arial"/>
              <a:ea typeface="Trebuchet MS" charset="0"/>
              <a:cs typeface="Arial"/>
            </a:endParaRPr>
          </a:p>
          <a:p>
            <a:pPr marL="0" indent="0">
              <a:lnSpc>
                <a:spcPct val="130000"/>
              </a:lnSpc>
              <a:buNone/>
            </a:pPr>
            <a:r>
              <a:rPr lang="en-US" dirty="0" smtClean="0">
                <a:solidFill>
                  <a:schemeClr val="bg1">
                    <a:lumMod val="85000"/>
                  </a:schemeClr>
                </a:solidFill>
                <a:latin typeface="Arial"/>
                <a:ea typeface="Trebuchet MS" charset="0"/>
                <a:cs typeface="Arial"/>
              </a:rPr>
              <a:t>(3) “pathway” method – powerful and comprehensive but target ID difficult</a:t>
            </a:r>
          </a:p>
        </p:txBody>
      </p:sp>
      <p:sp>
        <p:nvSpPr>
          <p:cNvPr id="23557" name="Rectangle 4"/>
          <p:cNvSpPr>
            <a:spLocks noGrp="1" noChangeArrowheads="1"/>
          </p:cNvSpPr>
          <p:nvPr>
            <p:ph type="title"/>
          </p:nvPr>
        </p:nvSpPr>
        <p:spPr>
          <a:xfrm>
            <a:off x="381000" y="161246"/>
            <a:ext cx="8458200" cy="1143000"/>
          </a:xfrm>
        </p:spPr>
        <p:txBody>
          <a:bodyPr>
            <a:normAutofit/>
          </a:bodyPr>
          <a:lstStyle/>
          <a:p>
            <a:pPr eaLnBrk="1" hangingPunct="1"/>
            <a:r>
              <a:rPr lang="en-US" smtClean="0">
                <a:latin typeface="Arial"/>
                <a:cs typeface="Arial"/>
              </a:rPr>
              <a:t>Three potential solutions</a:t>
            </a:r>
            <a:endParaRPr lang="en-US" dirty="0" smtClean="0">
              <a:latin typeface="Arial"/>
              <a:cs typeface="Arial"/>
            </a:endParaRPr>
          </a:p>
        </p:txBody>
      </p:sp>
    </p:spTree>
    <p:extLst>
      <p:ext uri="{BB962C8B-B14F-4D97-AF65-F5344CB8AC3E}">
        <p14:creationId xmlns:p14="http://schemas.microsoft.com/office/powerpoint/2010/main" val="105916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5"/>
          <p:cNvSpPr>
            <a:spLocks noChangeShapeType="1"/>
          </p:cNvSpPr>
          <p:nvPr/>
        </p:nvSpPr>
        <p:spPr bwMode="auto">
          <a:xfrm>
            <a:off x="457200" y="1282674"/>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23556" name="Content Placeholder 6"/>
          <p:cNvSpPr>
            <a:spLocks noGrp="1"/>
          </p:cNvSpPr>
          <p:nvPr>
            <p:ph idx="1"/>
          </p:nvPr>
        </p:nvSpPr>
        <p:spPr>
          <a:xfrm>
            <a:off x="533400" y="1615049"/>
            <a:ext cx="8077200" cy="5043297"/>
          </a:xfrm>
        </p:spPr>
        <p:txBody>
          <a:bodyPr>
            <a:normAutofit/>
          </a:bodyPr>
          <a:lstStyle/>
          <a:p>
            <a:pPr marL="0" indent="0">
              <a:lnSpc>
                <a:spcPct val="130000"/>
              </a:lnSpc>
              <a:buNone/>
            </a:pPr>
            <a:r>
              <a:rPr lang="en-US" dirty="0" smtClean="0">
                <a:solidFill>
                  <a:schemeClr val="bg1">
                    <a:lumMod val="85000"/>
                  </a:schemeClr>
                </a:solidFill>
                <a:latin typeface="Arial"/>
                <a:ea typeface="Trebuchet MS" charset="0"/>
                <a:cs typeface="Arial"/>
              </a:rPr>
              <a:t>(1) “look-up” method – simple</a:t>
            </a:r>
            <a:r>
              <a:rPr lang="en-US" dirty="0">
                <a:solidFill>
                  <a:schemeClr val="bg1">
                    <a:lumMod val="85000"/>
                  </a:schemeClr>
                </a:solidFill>
                <a:latin typeface="Arial"/>
                <a:ea typeface="Trebuchet MS" charset="0"/>
                <a:cs typeface="Arial"/>
              </a:rPr>
              <a:t> </a:t>
            </a:r>
            <a:r>
              <a:rPr lang="en-US" dirty="0" smtClean="0">
                <a:solidFill>
                  <a:schemeClr val="bg1">
                    <a:lumMod val="85000"/>
                  </a:schemeClr>
                </a:solidFill>
                <a:latin typeface="Arial"/>
                <a:ea typeface="Trebuchet MS" charset="0"/>
                <a:cs typeface="Arial"/>
              </a:rPr>
              <a:t>and suggestive but undisciplined</a:t>
            </a:r>
          </a:p>
          <a:p>
            <a:pPr marL="0" indent="0">
              <a:lnSpc>
                <a:spcPct val="130000"/>
              </a:lnSpc>
              <a:buNone/>
            </a:pPr>
            <a:r>
              <a:rPr lang="en-US" dirty="0" smtClean="0">
                <a:latin typeface="Arial"/>
                <a:ea typeface="Trebuchet MS" charset="0"/>
                <a:cs typeface="Arial"/>
              </a:rPr>
              <a:t>(2) “</a:t>
            </a:r>
            <a:r>
              <a:rPr lang="en-US" u="sng" dirty="0" smtClean="0">
                <a:latin typeface="Arial"/>
                <a:ea typeface="Trebuchet MS" charset="0"/>
                <a:cs typeface="Arial"/>
              </a:rPr>
              <a:t>Allelic series” method</a:t>
            </a:r>
            <a:r>
              <a:rPr lang="en-US" dirty="0" smtClean="0">
                <a:latin typeface="Arial"/>
                <a:ea typeface="Trebuchet MS" charset="0"/>
                <a:cs typeface="Arial"/>
              </a:rPr>
              <a:t> – </a:t>
            </a:r>
            <a:r>
              <a:rPr lang="en-US" i="1" dirty="0" smtClean="0">
                <a:latin typeface="Arial"/>
                <a:ea typeface="Trebuchet MS" charset="0"/>
                <a:cs typeface="Arial"/>
              </a:rPr>
              <a:t>powerful but likely infrequent</a:t>
            </a:r>
            <a:endParaRPr lang="en-US" i="1" dirty="0" smtClean="0">
              <a:solidFill>
                <a:srgbClr val="0000FF"/>
              </a:solidFill>
              <a:latin typeface="Arial"/>
              <a:ea typeface="Trebuchet MS" charset="0"/>
              <a:cs typeface="Arial"/>
            </a:endParaRPr>
          </a:p>
          <a:p>
            <a:pPr marL="0" indent="0">
              <a:lnSpc>
                <a:spcPct val="130000"/>
              </a:lnSpc>
              <a:buNone/>
            </a:pPr>
            <a:r>
              <a:rPr lang="en-US" dirty="0" smtClean="0">
                <a:solidFill>
                  <a:srgbClr val="D9D9D9"/>
                </a:solidFill>
                <a:latin typeface="Arial"/>
                <a:ea typeface="Trebuchet MS" charset="0"/>
                <a:cs typeface="Arial"/>
              </a:rPr>
              <a:t>(3) “pathway” method – powerful and comprehensive but target ID difficult</a:t>
            </a:r>
          </a:p>
        </p:txBody>
      </p:sp>
      <p:sp>
        <p:nvSpPr>
          <p:cNvPr id="23557" name="Rectangle 4"/>
          <p:cNvSpPr>
            <a:spLocks noGrp="1" noChangeArrowheads="1"/>
          </p:cNvSpPr>
          <p:nvPr>
            <p:ph type="title"/>
          </p:nvPr>
        </p:nvSpPr>
        <p:spPr>
          <a:xfrm>
            <a:off x="381000" y="161246"/>
            <a:ext cx="8458200" cy="1143000"/>
          </a:xfrm>
        </p:spPr>
        <p:txBody>
          <a:bodyPr>
            <a:normAutofit/>
          </a:bodyPr>
          <a:lstStyle/>
          <a:p>
            <a:pPr eaLnBrk="1" hangingPunct="1"/>
            <a:r>
              <a:rPr lang="en-US" dirty="0" smtClean="0">
                <a:latin typeface="Arial"/>
                <a:cs typeface="Arial"/>
              </a:rPr>
              <a:t>Three potential solutions</a:t>
            </a:r>
          </a:p>
        </p:txBody>
      </p:sp>
    </p:spTree>
    <p:extLst>
      <p:ext uri="{BB962C8B-B14F-4D97-AF65-F5344CB8AC3E}">
        <p14:creationId xmlns:p14="http://schemas.microsoft.com/office/powerpoint/2010/main" val="1097621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5"/>
          <p:cNvSpPr>
            <a:spLocks noChangeShapeType="1"/>
          </p:cNvSpPr>
          <p:nvPr/>
        </p:nvSpPr>
        <p:spPr bwMode="auto">
          <a:xfrm>
            <a:off x="457200" y="1524000"/>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23557" name="Rectangle 4"/>
          <p:cNvSpPr>
            <a:spLocks noGrp="1" noChangeArrowheads="1"/>
          </p:cNvSpPr>
          <p:nvPr>
            <p:ph type="title"/>
          </p:nvPr>
        </p:nvSpPr>
        <p:spPr>
          <a:xfrm>
            <a:off x="210194" y="228600"/>
            <a:ext cx="8763000" cy="1143000"/>
          </a:xfrm>
        </p:spPr>
        <p:txBody>
          <a:bodyPr>
            <a:normAutofit fontScale="90000"/>
          </a:bodyPr>
          <a:lstStyle/>
          <a:p>
            <a:pPr eaLnBrk="1" hangingPunct="1"/>
            <a:r>
              <a:rPr lang="en-US" dirty="0" smtClean="0">
                <a:latin typeface="Trebuchet MS" charset="0"/>
              </a:rPr>
              <a:t>Allelic series in </a:t>
            </a:r>
            <a:r>
              <a:rPr lang="en-US" i="1" dirty="0" smtClean="0">
                <a:latin typeface="Trebuchet MS" charset="0"/>
              </a:rPr>
              <a:t>PCSK9</a:t>
            </a:r>
            <a:r>
              <a:rPr lang="en-US" dirty="0" smtClean="0">
                <a:latin typeface="Trebuchet MS" charset="0"/>
              </a:rPr>
              <a:t>: </a:t>
            </a:r>
            <a:br>
              <a:rPr lang="en-US" dirty="0" smtClean="0">
                <a:latin typeface="Trebuchet MS" charset="0"/>
              </a:rPr>
            </a:br>
            <a:r>
              <a:rPr lang="en-US" i="1" dirty="0" smtClean="0">
                <a:latin typeface="Trebuchet MS" charset="0"/>
              </a:rPr>
              <a:t>loss-of-</a:t>
            </a:r>
            <a:r>
              <a:rPr lang="en-US" i="1" dirty="0" err="1" smtClean="0">
                <a:latin typeface="Trebuchet MS" charset="0"/>
              </a:rPr>
              <a:t>fxn</a:t>
            </a:r>
            <a:r>
              <a:rPr lang="en-US" i="1" dirty="0" smtClean="0">
                <a:latin typeface="Trebuchet MS" charset="0"/>
              </a:rPr>
              <a:t>, protective for CAD</a:t>
            </a:r>
            <a:endParaRPr lang="en-US" i="1" dirty="0" smtClean="0">
              <a:latin typeface="Gill Sans" charset="0"/>
            </a:endParaRPr>
          </a:p>
        </p:txBody>
      </p:sp>
      <p:pic>
        <p:nvPicPr>
          <p:cNvPr id="7" name="Picture 6" descr="nejm.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35667"/>
            <a:ext cx="4800600" cy="1778000"/>
          </a:xfrm>
          <a:prstGeom prst="rect">
            <a:avLst/>
          </a:prstGeom>
        </p:spPr>
      </p:pic>
      <p:pic>
        <p:nvPicPr>
          <p:cNvPr id="8" name="Picture 7" descr="fig1.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3657600"/>
            <a:ext cx="2217125" cy="2971800"/>
          </a:xfrm>
          <a:prstGeom prst="rect">
            <a:avLst/>
          </a:prstGeom>
        </p:spPr>
      </p:pic>
      <p:pic>
        <p:nvPicPr>
          <p:cNvPr id="9" name="Picture 8" descr="cad.tiff"/>
          <p:cNvPicPr>
            <a:picLocks noChangeAspect="1"/>
          </p:cNvPicPr>
          <p:nvPr/>
        </p:nvPicPr>
        <p:blipFill>
          <a:blip r:embed="rId5"/>
          <a:stretch>
            <a:fillRect/>
          </a:stretch>
        </p:blipFill>
        <p:spPr>
          <a:xfrm>
            <a:off x="2248253" y="3695700"/>
            <a:ext cx="3009547" cy="2895600"/>
          </a:xfrm>
          <a:prstGeom prst="rect">
            <a:avLst/>
          </a:prstGeom>
        </p:spPr>
      </p:pic>
      <p:sp>
        <p:nvSpPr>
          <p:cNvPr id="16" name="Oval 15"/>
          <p:cNvSpPr/>
          <p:nvPr/>
        </p:nvSpPr>
        <p:spPr bwMode="auto">
          <a:xfrm>
            <a:off x="1481665" y="5156199"/>
            <a:ext cx="457200" cy="4572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lumMod val="95000"/>
                  </a:schemeClr>
                </a:solidFill>
                <a:effectLst/>
                <a:latin typeface="Arial" charset="0"/>
                <a:ea typeface="ＭＳ Ｐゴシック" charset="-128"/>
                <a:cs typeface="ＭＳ Ｐゴシック" charset="-128"/>
              </a:rPr>
              <a:t>2</a:t>
            </a:r>
            <a:endParaRPr kumimoji="0" lang="en-US" sz="2000" b="0" i="0" u="none" strike="noStrike" cap="none" normalizeH="0" baseline="0" dirty="0">
              <a:ln>
                <a:noFill/>
              </a:ln>
              <a:solidFill>
                <a:schemeClr val="bg1">
                  <a:lumMod val="95000"/>
                </a:schemeClr>
              </a:solidFill>
              <a:effectLst/>
              <a:latin typeface="Arial" charset="0"/>
              <a:ea typeface="ＭＳ Ｐゴシック" charset="-128"/>
              <a:cs typeface="ＭＳ Ｐゴシック" charset="-128"/>
            </a:endParaRPr>
          </a:p>
        </p:txBody>
      </p:sp>
      <p:sp>
        <p:nvSpPr>
          <p:cNvPr id="17" name="Oval 16"/>
          <p:cNvSpPr/>
          <p:nvPr/>
        </p:nvSpPr>
        <p:spPr bwMode="auto">
          <a:xfrm>
            <a:off x="4038600" y="4572000"/>
            <a:ext cx="457200" cy="4572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bg1">
                    <a:lumMod val="95000"/>
                  </a:schemeClr>
                </a:solidFill>
              </a:rPr>
              <a:t>3</a:t>
            </a:r>
            <a:endParaRPr kumimoji="0" lang="en-US" sz="2000" b="0" i="0" u="none" strike="noStrike" cap="none" normalizeH="0" baseline="0" dirty="0">
              <a:ln>
                <a:noFill/>
              </a:ln>
              <a:solidFill>
                <a:schemeClr val="bg1">
                  <a:lumMod val="95000"/>
                </a:schemeClr>
              </a:solidFill>
              <a:effectLst/>
              <a:latin typeface="Arial" charset="0"/>
              <a:ea typeface="ＭＳ Ｐゴシック" charset="-128"/>
              <a:cs typeface="ＭＳ Ｐゴシック" charset="-128"/>
            </a:endParaRPr>
          </a:p>
        </p:txBody>
      </p:sp>
      <p:grpSp>
        <p:nvGrpSpPr>
          <p:cNvPr id="19" name="Group 18"/>
          <p:cNvGrpSpPr/>
          <p:nvPr/>
        </p:nvGrpSpPr>
        <p:grpSpPr>
          <a:xfrm>
            <a:off x="5486400" y="1764195"/>
            <a:ext cx="3124200" cy="1969605"/>
            <a:chOff x="5867400" y="1600200"/>
            <a:chExt cx="3124200" cy="1969605"/>
          </a:xfrm>
        </p:grpSpPr>
        <p:pic>
          <p:nvPicPr>
            <p:cNvPr id="18" name="Picture 17" descr="pcsk9.tiff"/>
            <p:cNvPicPr>
              <a:picLocks noChangeAspect="1"/>
            </p:cNvPicPr>
            <p:nvPr/>
          </p:nvPicPr>
          <p:blipFill>
            <a:blip r:embed="rId6" cstate="screen">
              <a:extLst>
                <a:ext uri="{28A0092B-C50C-407E-A947-70E740481C1C}">
                  <a14:useLocalDpi xmlns:a14="http://schemas.microsoft.com/office/drawing/2010/main"/>
                </a:ext>
              </a:extLst>
            </a:blip>
            <a:srcRect l="1379" r="3448"/>
            <a:stretch>
              <a:fillRect/>
            </a:stretch>
          </p:blipFill>
          <p:spPr>
            <a:xfrm>
              <a:off x="5867400" y="1600200"/>
              <a:ext cx="3124200" cy="1969605"/>
            </a:xfrm>
            <a:prstGeom prst="rect">
              <a:avLst/>
            </a:prstGeom>
          </p:spPr>
        </p:pic>
        <p:sp>
          <p:nvSpPr>
            <p:cNvPr id="15" name="Oval 14"/>
            <p:cNvSpPr/>
            <p:nvPr/>
          </p:nvSpPr>
          <p:spPr bwMode="auto">
            <a:xfrm>
              <a:off x="5867400" y="1676400"/>
              <a:ext cx="457200" cy="4572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lumMod val="95000"/>
                    </a:schemeClr>
                  </a:solidFill>
                  <a:effectLst/>
                  <a:latin typeface="Arial" charset="0"/>
                  <a:ea typeface="ＭＳ Ｐゴシック" charset="-128"/>
                  <a:cs typeface="ＭＳ Ｐゴシック" charset="-128"/>
                </a:rPr>
                <a:t>1</a:t>
              </a:r>
              <a:endParaRPr kumimoji="0" lang="en-US" sz="2000" b="0" i="0" u="none" strike="noStrike" cap="none" normalizeH="0" baseline="0" dirty="0">
                <a:ln>
                  <a:noFill/>
                </a:ln>
                <a:solidFill>
                  <a:schemeClr val="bg1">
                    <a:lumMod val="95000"/>
                  </a:schemeClr>
                </a:solidFill>
                <a:effectLst/>
                <a:latin typeface="Arial" charset="0"/>
                <a:ea typeface="ＭＳ Ｐゴシック" charset="-128"/>
                <a:cs typeface="ＭＳ Ｐゴシック" charset="-128"/>
              </a:endParaRPr>
            </a:p>
          </p:txBody>
        </p:sp>
      </p:grpSp>
      <p:sp>
        <p:nvSpPr>
          <p:cNvPr id="13" name="TextBox 12"/>
          <p:cNvSpPr txBox="1"/>
          <p:nvPr/>
        </p:nvSpPr>
        <p:spPr>
          <a:xfrm>
            <a:off x="5257800" y="4620613"/>
            <a:ext cx="3657600" cy="1938992"/>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wrap="square" rtlCol="0">
            <a:spAutoFit/>
          </a:bodyPr>
          <a:lstStyle/>
          <a:p>
            <a:pPr marL="457200" indent="-457200">
              <a:buAutoNum type="arabicPeriod"/>
            </a:pPr>
            <a:r>
              <a:rPr lang="en-US" sz="2000" dirty="0" smtClean="0">
                <a:solidFill>
                  <a:srgbClr val="0000FF"/>
                </a:solidFill>
                <a:latin typeface="Arial"/>
                <a:cs typeface="Arial"/>
              </a:rPr>
              <a:t>Allelic series of LOF mutations alter PCSK9</a:t>
            </a:r>
          </a:p>
          <a:p>
            <a:pPr marL="457200" indent="-457200">
              <a:buAutoNum type="arabicPeriod"/>
            </a:pPr>
            <a:r>
              <a:rPr lang="en-US" sz="2000" dirty="0" smtClean="0">
                <a:solidFill>
                  <a:srgbClr val="0000FF"/>
                </a:solidFill>
                <a:latin typeface="Arial"/>
                <a:cs typeface="Arial"/>
              </a:rPr>
              <a:t>Lowers LDL cholesterol</a:t>
            </a:r>
          </a:p>
          <a:p>
            <a:pPr marL="457200" indent="-457200">
              <a:buAutoNum type="arabicPeriod"/>
            </a:pPr>
            <a:r>
              <a:rPr lang="en-US" sz="2000" dirty="0" smtClean="0">
                <a:solidFill>
                  <a:srgbClr val="0000FF"/>
                </a:solidFill>
                <a:latin typeface="Arial"/>
                <a:cs typeface="Arial"/>
              </a:rPr>
              <a:t>Protects against CAD</a:t>
            </a:r>
          </a:p>
          <a:p>
            <a:pPr marL="457200" indent="-457200">
              <a:buAutoNum type="arabicPeriod"/>
            </a:pPr>
            <a:r>
              <a:rPr lang="en-US" sz="2000" dirty="0" smtClean="0">
                <a:solidFill>
                  <a:srgbClr val="0000FF"/>
                </a:solidFill>
                <a:latin typeface="Arial"/>
                <a:cs typeface="Arial"/>
              </a:rPr>
              <a:t>No obvious “ADE” phenotypes</a:t>
            </a:r>
            <a:endParaRPr lang="en-US" sz="2000" dirty="0">
              <a:solidFill>
                <a:srgbClr val="0000FF"/>
              </a:solidFill>
              <a:latin typeface="Arial"/>
              <a:cs typeface="Arial"/>
            </a:endParaRPr>
          </a:p>
        </p:txBody>
      </p:sp>
    </p:spTree>
    <p:extLst>
      <p:ext uri="{BB962C8B-B14F-4D97-AF65-F5344CB8AC3E}">
        <p14:creationId xmlns:p14="http://schemas.microsoft.com/office/powerpoint/2010/main" val="2843015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5"/>
          <p:cNvSpPr>
            <a:spLocks noChangeShapeType="1"/>
          </p:cNvSpPr>
          <p:nvPr/>
        </p:nvSpPr>
        <p:spPr bwMode="auto">
          <a:xfrm>
            <a:off x="457200" y="1524000"/>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23557" name="Rectangle 4"/>
          <p:cNvSpPr>
            <a:spLocks noGrp="1" noChangeArrowheads="1"/>
          </p:cNvSpPr>
          <p:nvPr>
            <p:ph type="title"/>
          </p:nvPr>
        </p:nvSpPr>
        <p:spPr>
          <a:xfrm>
            <a:off x="210194" y="228600"/>
            <a:ext cx="8763000" cy="1143000"/>
          </a:xfrm>
        </p:spPr>
        <p:txBody>
          <a:bodyPr>
            <a:normAutofit fontScale="90000"/>
          </a:bodyPr>
          <a:lstStyle/>
          <a:p>
            <a:pPr eaLnBrk="1" hangingPunct="1"/>
            <a:r>
              <a:rPr lang="en-US" dirty="0" smtClean="0">
                <a:latin typeface="Trebuchet MS" charset="0"/>
              </a:rPr>
              <a:t>Allelic series in </a:t>
            </a:r>
            <a:r>
              <a:rPr lang="en-US" i="1" dirty="0" smtClean="0">
                <a:latin typeface="Trebuchet MS" charset="0"/>
              </a:rPr>
              <a:t>PCSK9</a:t>
            </a:r>
            <a:r>
              <a:rPr lang="en-US" dirty="0" smtClean="0">
                <a:latin typeface="Trebuchet MS" charset="0"/>
              </a:rPr>
              <a:t>: </a:t>
            </a:r>
            <a:br>
              <a:rPr lang="en-US" dirty="0" smtClean="0">
                <a:latin typeface="Trebuchet MS" charset="0"/>
              </a:rPr>
            </a:br>
            <a:r>
              <a:rPr lang="en-US" i="1" dirty="0" smtClean="0">
                <a:latin typeface="Trebuchet MS" charset="0"/>
              </a:rPr>
              <a:t>no obvious “adverse events”</a:t>
            </a:r>
            <a:endParaRPr lang="en-US" i="1" dirty="0" smtClean="0">
              <a:latin typeface="Gill Sans" charset="0"/>
            </a:endParaRPr>
          </a:p>
        </p:txBody>
      </p:sp>
      <p:pic>
        <p:nvPicPr>
          <p:cNvPr id="7" name="Picture 6" descr="nejm.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35667"/>
            <a:ext cx="4800600" cy="1778000"/>
          </a:xfrm>
          <a:prstGeom prst="rect">
            <a:avLst/>
          </a:prstGeom>
        </p:spPr>
      </p:pic>
      <p:pic>
        <p:nvPicPr>
          <p:cNvPr id="8" name="Picture 7" descr="fig1.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3657600"/>
            <a:ext cx="2217125" cy="2971800"/>
          </a:xfrm>
          <a:prstGeom prst="rect">
            <a:avLst/>
          </a:prstGeom>
        </p:spPr>
      </p:pic>
      <p:pic>
        <p:nvPicPr>
          <p:cNvPr id="9" name="Picture 8" descr="cad.tiff"/>
          <p:cNvPicPr>
            <a:picLocks noChangeAspect="1"/>
          </p:cNvPicPr>
          <p:nvPr/>
        </p:nvPicPr>
        <p:blipFill>
          <a:blip r:embed="rId5"/>
          <a:stretch>
            <a:fillRect/>
          </a:stretch>
        </p:blipFill>
        <p:spPr>
          <a:xfrm>
            <a:off x="2248253" y="3695700"/>
            <a:ext cx="3009547" cy="2895600"/>
          </a:xfrm>
          <a:prstGeom prst="rect">
            <a:avLst/>
          </a:prstGeom>
        </p:spPr>
      </p:pic>
      <p:sp>
        <p:nvSpPr>
          <p:cNvPr id="16" name="Oval 15"/>
          <p:cNvSpPr/>
          <p:nvPr/>
        </p:nvSpPr>
        <p:spPr bwMode="auto">
          <a:xfrm>
            <a:off x="1481665" y="5156199"/>
            <a:ext cx="457200" cy="4572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lumMod val="95000"/>
                  </a:schemeClr>
                </a:solidFill>
                <a:effectLst/>
                <a:latin typeface="Arial" charset="0"/>
                <a:ea typeface="ＭＳ Ｐゴシック" charset="-128"/>
                <a:cs typeface="ＭＳ Ｐゴシック" charset="-128"/>
              </a:rPr>
              <a:t>2</a:t>
            </a:r>
            <a:endParaRPr kumimoji="0" lang="en-US" sz="2000" b="0" i="0" u="none" strike="noStrike" cap="none" normalizeH="0" baseline="0" dirty="0">
              <a:ln>
                <a:noFill/>
              </a:ln>
              <a:solidFill>
                <a:schemeClr val="bg1">
                  <a:lumMod val="95000"/>
                </a:schemeClr>
              </a:solidFill>
              <a:effectLst/>
              <a:latin typeface="Arial" charset="0"/>
              <a:ea typeface="ＭＳ Ｐゴシック" charset="-128"/>
              <a:cs typeface="ＭＳ Ｐゴシック" charset="-128"/>
            </a:endParaRPr>
          </a:p>
        </p:txBody>
      </p:sp>
      <p:sp>
        <p:nvSpPr>
          <p:cNvPr id="17" name="Oval 16"/>
          <p:cNvSpPr/>
          <p:nvPr/>
        </p:nvSpPr>
        <p:spPr bwMode="auto">
          <a:xfrm>
            <a:off x="4038600" y="4572000"/>
            <a:ext cx="457200" cy="4572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bg1">
                    <a:lumMod val="95000"/>
                  </a:schemeClr>
                </a:solidFill>
              </a:rPr>
              <a:t>3</a:t>
            </a:r>
            <a:endParaRPr kumimoji="0" lang="en-US" sz="2000" b="0" i="0" u="none" strike="noStrike" cap="none" normalizeH="0" baseline="0" dirty="0">
              <a:ln>
                <a:noFill/>
              </a:ln>
              <a:solidFill>
                <a:schemeClr val="bg1">
                  <a:lumMod val="95000"/>
                </a:schemeClr>
              </a:solidFill>
              <a:effectLst/>
              <a:latin typeface="Arial" charset="0"/>
              <a:ea typeface="ＭＳ Ｐゴシック" charset="-128"/>
              <a:cs typeface="ＭＳ Ｐゴシック" charset="-128"/>
            </a:endParaRPr>
          </a:p>
        </p:txBody>
      </p:sp>
      <p:pic>
        <p:nvPicPr>
          <p:cNvPr id="13" name="Picture 12" descr="table.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8200" y="1600200"/>
            <a:ext cx="4447256" cy="2716612"/>
          </a:xfrm>
          <a:prstGeom prst="rect">
            <a:avLst/>
          </a:prstGeom>
          <a:effectLst>
            <a:outerShdw blurRad="50800" dist="127000" dir="7980000">
              <a:srgbClr val="000000">
                <a:alpha val="43000"/>
              </a:srgbClr>
            </a:outerShdw>
          </a:effectLst>
        </p:spPr>
      </p:pic>
      <p:sp>
        <p:nvSpPr>
          <p:cNvPr id="15" name="Oval 14"/>
          <p:cNvSpPr/>
          <p:nvPr/>
        </p:nvSpPr>
        <p:spPr bwMode="auto">
          <a:xfrm>
            <a:off x="4267200" y="1600200"/>
            <a:ext cx="457200" cy="4572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lumMod val="95000"/>
                  </a:schemeClr>
                </a:solidFill>
                <a:effectLst/>
                <a:latin typeface="Arial" charset="0"/>
                <a:ea typeface="ＭＳ Ｐゴシック" charset="-128"/>
                <a:cs typeface="ＭＳ Ｐゴシック" charset="-128"/>
              </a:rPr>
              <a:t>4</a:t>
            </a:r>
            <a:endParaRPr kumimoji="0" lang="en-US" sz="2000" b="0" i="0" u="none" strike="noStrike" cap="none" normalizeH="0" baseline="0" dirty="0">
              <a:ln>
                <a:noFill/>
              </a:ln>
              <a:solidFill>
                <a:schemeClr val="bg1">
                  <a:lumMod val="95000"/>
                </a:schemeClr>
              </a:solidFill>
              <a:effectLst/>
              <a:latin typeface="Arial" charset="0"/>
              <a:ea typeface="ＭＳ Ｐゴシック" charset="-128"/>
              <a:cs typeface="ＭＳ Ｐゴシック" charset="-128"/>
            </a:endParaRPr>
          </a:p>
        </p:txBody>
      </p:sp>
      <p:sp>
        <p:nvSpPr>
          <p:cNvPr id="12" name="TextBox 11"/>
          <p:cNvSpPr txBox="1"/>
          <p:nvPr/>
        </p:nvSpPr>
        <p:spPr>
          <a:xfrm>
            <a:off x="5257800" y="4620613"/>
            <a:ext cx="3657600" cy="1938992"/>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wrap="square" rtlCol="0">
            <a:spAutoFit/>
          </a:bodyPr>
          <a:lstStyle/>
          <a:p>
            <a:pPr marL="457200" indent="-457200">
              <a:buAutoNum type="arabicPeriod"/>
            </a:pPr>
            <a:r>
              <a:rPr lang="en-US" sz="2000" dirty="0" smtClean="0">
                <a:solidFill>
                  <a:srgbClr val="0000FF"/>
                </a:solidFill>
                <a:latin typeface="Arial"/>
                <a:cs typeface="Arial"/>
              </a:rPr>
              <a:t>Allelic series of LOF mutations alter PCSK9</a:t>
            </a:r>
          </a:p>
          <a:p>
            <a:pPr marL="457200" indent="-457200">
              <a:buAutoNum type="arabicPeriod"/>
            </a:pPr>
            <a:r>
              <a:rPr lang="en-US" sz="2000" dirty="0" smtClean="0">
                <a:solidFill>
                  <a:srgbClr val="0000FF"/>
                </a:solidFill>
                <a:latin typeface="Arial"/>
                <a:cs typeface="Arial"/>
              </a:rPr>
              <a:t>Lowers LDL cholesterol</a:t>
            </a:r>
          </a:p>
          <a:p>
            <a:pPr marL="457200" indent="-457200">
              <a:buAutoNum type="arabicPeriod"/>
            </a:pPr>
            <a:r>
              <a:rPr lang="en-US" sz="2000" dirty="0" smtClean="0">
                <a:solidFill>
                  <a:srgbClr val="0000FF"/>
                </a:solidFill>
                <a:latin typeface="Arial"/>
                <a:cs typeface="Arial"/>
              </a:rPr>
              <a:t>Protects against CAD</a:t>
            </a:r>
          </a:p>
          <a:p>
            <a:pPr marL="457200" indent="-457200">
              <a:buAutoNum type="arabicPeriod"/>
            </a:pPr>
            <a:r>
              <a:rPr lang="en-US" sz="2000" dirty="0" smtClean="0">
                <a:solidFill>
                  <a:srgbClr val="0000FF"/>
                </a:solidFill>
                <a:latin typeface="Arial"/>
                <a:cs typeface="Arial"/>
              </a:rPr>
              <a:t>No obvious “ADE” phenotypes</a:t>
            </a:r>
            <a:endParaRPr lang="en-US" sz="2000" dirty="0">
              <a:solidFill>
                <a:srgbClr val="0000FF"/>
              </a:solidFill>
              <a:latin typeface="Arial"/>
              <a:cs typeface="Arial"/>
            </a:endParaRPr>
          </a:p>
        </p:txBody>
      </p:sp>
    </p:spTree>
    <p:extLst>
      <p:ext uri="{BB962C8B-B14F-4D97-AF65-F5344CB8AC3E}">
        <p14:creationId xmlns:p14="http://schemas.microsoft.com/office/powerpoint/2010/main" val="663698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ormal synovium histo"/>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3505200" y="-358775"/>
            <a:ext cx="5622925" cy="3559175"/>
          </a:xfrm>
          <a:prstGeom prst="rect">
            <a:avLst/>
          </a:prstGeom>
          <a:noFill/>
          <a:ln w="12700">
            <a:noFill/>
            <a:miter lim="800000"/>
            <a:headEnd type="none" w="sm" len="sm"/>
            <a:tailEnd type="none" w="sm" len="sm"/>
          </a:ln>
        </p:spPr>
      </p:pic>
      <p:sp>
        <p:nvSpPr>
          <p:cNvPr id="26627" name="Rectangle 3"/>
          <p:cNvSpPr>
            <a:spLocks noGrp="1" noChangeArrowheads="1"/>
          </p:cNvSpPr>
          <p:nvPr>
            <p:ph type="title"/>
          </p:nvPr>
        </p:nvSpPr>
        <p:spPr>
          <a:xfrm>
            <a:off x="-219075" y="4419600"/>
            <a:ext cx="3881438" cy="1143000"/>
          </a:xfrm>
          <a:noFill/>
        </p:spPr>
        <p:txBody>
          <a:bodyPr/>
          <a:lstStyle/>
          <a:p>
            <a:pPr eaLnBrk="1" hangingPunct="1"/>
            <a:r>
              <a:rPr lang="en-US" b="1">
                <a:solidFill>
                  <a:srgbClr val="0033CC"/>
                </a:solidFill>
              </a:rPr>
              <a:t>Rheumatoid Synovium</a:t>
            </a:r>
          </a:p>
        </p:txBody>
      </p:sp>
      <p:sp>
        <p:nvSpPr>
          <p:cNvPr id="26628" name="Rectangle 4"/>
          <p:cNvSpPr>
            <a:spLocks noChangeArrowheads="1"/>
          </p:cNvSpPr>
          <p:nvPr/>
        </p:nvSpPr>
        <p:spPr bwMode="auto">
          <a:xfrm>
            <a:off x="-269875" y="1020763"/>
            <a:ext cx="3881438" cy="1143000"/>
          </a:xfrm>
          <a:prstGeom prst="rect">
            <a:avLst/>
          </a:prstGeom>
          <a:noFill/>
          <a:ln w="12700">
            <a:noFill/>
            <a:miter lim="800000"/>
            <a:headEnd type="none" w="sm" len="sm"/>
            <a:tailEnd type="none" w="sm" len="sm"/>
          </a:ln>
        </p:spPr>
        <p:txBody>
          <a:bodyPr anchor="ctr">
            <a:prstTxWarp prst="textNoShape">
              <a:avLst/>
            </a:prstTxWarp>
          </a:bodyPr>
          <a:lstStyle/>
          <a:p>
            <a:pPr algn="ctr"/>
            <a:r>
              <a:rPr lang="en-US" sz="4000" b="1">
                <a:solidFill>
                  <a:srgbClr val="0033CC"/>
                </a:solidFill>
              </a:rPr>
              <a:t>Normal </a:t>
            </a:r>
            <a:br>
              <a:rPr lang="en-US" sz="4000" b="1">
                <a:solidFill>
                  <a:srgbClr val="0033CC"/>
                </a:solidFill>
              </a:rPr>
            </a:br>
            <a:r>
              <a:rPr lang="en-US" sz="4000" b="1">
                <a:solidFill>
                  <a:srgbClr val="0033CC"/>
                </a:solidFill>
              </a:rPr>
              <a:t>Synovium</a:t>
            </a:r>
          </a:p>
        </p:txBody>
      </p:sp>
      <p:sp>
        <p:nvSpPr>
          <p:cNvPr id="26629" name="Line 5"/>
          <p:cNvSpPr>
            <a:spLocks noChangeShapeType="1"/>
          </p:cNvSpPr>
          <p:nvPr/>
        </p:nvSpPr>
        <p:spPr bwMode="auto">
          <a:xfrm>
            <a:off x="152400" y="2286000"/>
            <a:ext cx="3124200" cy="0"/>
          </a:xfrm>
          <a:prstGeom prst="line">
            <a:avLst/>
          </a:prstGeom>
          <a:noFill/>
          <a:ln w="28575">
            <a:solidFill>
              <a:srgbClr val="DDDDDD"/>
            </a:solidFill>
            <a:round/>
            <a:headEnd/>
            <a:tailEnd/>
          </a:ln>
        </p:spPr>
        <p:txBody>
          <a:bodyPr>
            <a:prstTxWarp prst="textNoShape">
              <a:avLst/>
            </a:prstTxWarp>
          </a:bodyPr>
          <a:lstStyle/>
          <a:p>
            <a:endParaRPr lang="en-US"/>
          </a:p>
        </p:txBody>
      </p:sp>
      <p:sp>
        <p:nvSpPr>
          <p:cNvPr id="26630" name="Line 6"/>
          <p:cNvSpPr>
            <a:spLocks noChangeShapeType="1"/>
          </p:cNvSpPr>
          <p:nvPr/>
        </p:nvSpPr>
        <p:spPr bwMode="auto">
          <a:xfrm>
            <a:off x="152400" y="5715000"/>
            <a:ext cx="3124200" cy="0"/>
          </a:xfrm>
          <a:prstGeom prst="line">
            <a:avLst/>
          </a:prstGeom>
          <a:noFill/>
          <a:ln w="28575">
            <a:solidFill>
              <a:srgbClr val="DDDDDD"/>
            </a:solidFill>
            <a:round/>
            <a:headEnd/>
            <a:tailEnd/>
          </a:ln>
        </p:spPr>
        <p:txBody>
          <a:bodyPr>
            <a:prstTxWarp prst="textNoShape">
              <a:avLst/>
            </a:prstTxWarp>
          </a:bodyPr>
          <a:lstStyle/>
          <a:p>
            <a:endParaRPr lang="en-US"/>
          </a:p>
        </p:txBody>
      </p:sp>
      <p:pic>
        <p:nvPicPr>
          <p:cNvPr id="26631" name="Picture 7" descr="inflam RA synovium"/>
          <p:cNvPicPr>
            <a:picLocks noGrp="1" noChangeAspect="1" noChangeArrowheads="1"/>
          </p:cNvPicPr>
          <p:nvPr>
            <p:ph idx="1"/>
          </p:nvPr>
        </p:nvPicPr>
        <p:blipFill>
          <a:blip r:embed="rId4" cstate="screen">
            <a:lum bright="-6000"/>
            <a:extLst>
              <a:ext uri="{28A0092B-C50C-407E-A947-70E740481C1C}">
                <a14:useLocalDpi xmlns:a14="http://schemas.microsoft.com/office/drawing/2010/main"/>
              </a:ext>
            </a:extLst>
          </a:blip>
          <a:srcRect/>
          <a:stretch>
            <a:fillRect/>
          </a:stretch>
        </p:blipFill>
        <p:spPr>
          <a:xfrm>
            <a:off x="3508375" y="3276600"/>
            <a:ext cx="5788025" cy="3505200"/>
          </a:xfrm>
        </p:spPr>
      </p:pic>
      <p:sp>
        <p:nvSpPr>
          <p:cNvPr id="26632" name="Text Box 8"/>
          <p:cNvSpPr txBox="1">
            <a:spLocks noChangeArrowheads="1"/>
          </p:cNvSpPr>
          <p:nvPr/>
        </p:nvSpPr>
        <p:spPr bwMode="auto">
          <a:xfrm rot="-1604546">
            <a:off x="3397250" y="3810000"/>
            <a:ext cx="1555750" cy="641350"/>
          </a:xfrm>
          <a:prstGeom prst="rect">
            <a:avLst/>
          </a:prstGeom>
          <a:noFill/>
          <a:ln w="9525">
            <a:noFill/>
            <a:miter lim="800000"/>
            <a:headEnd/>
            <a:tailEnd/>
          </a:ln>
        </p:spPr>
        <p:txBody>
          <a:bodyPr wrap="none">
            <a:prstTxWarp prst="textNoShape">
              <a:avLst/>
            </a:prstTxWarp>
            <a:spAutoFit/>
          </a:bodyPr>
          <a:lstStyle/>
          <a:p>
            <a:r>
              <a:rPr lang="en-US" sz="3600" b="1">
                <a:solidFill>
                  <a:srgbClr val="FFFFFF"/>
                </a:solidFill>
              </a:rPr>
              <a:t>Lining</a:t>
            </a:r>
          </a:p>
        </p:txBody>
      </p:sp>
      <p:sp>
        <p:nvSpPr>
          <p:cNvPr id="26633" name="Rectangle 9"/>
          <p:cNvSpPr>
            <a:spLocks noChangeArrowheads="1"/>
          </p:cNvSpPr>
          <p:nvPr/>
        </p:nvSpPr>
        <p:spPr bwMode="auto">
          <a:xfrm>
            <a:off x="5037138" y="4878388"/>
            <a:ext cx="2266950" cy="641350"/>
          </a:xfrm>
          <a:prstGeom prst="rect">
            <a:avLst/>
          </a:prstGeom>
          <a:noFill/>
          <a:ln w="9525">
            <a:noFill/>
            <a:miter lim="800000"/>
            <a:headEnd/>
            <a:tailEnd/>
          </a:ln>
        </p:spPr>
        <p:txBody>
          <a:bodyPr wrap="none">
            <a:prstTxWarp prst="textNoShape">
              <a:avLst/>
            </a:prstTxWarp>
            <a:spAutoFit/>
          </a:bodyPr>
          <a:lstStyle/>
          <a:p>
            <a:r>
              <a:rPr lang="en-US" sz="3600" b="1">
                <a:solidFill>
                  <a:srgbClr val="FFFFFF"/>
                </a:solidFill>
              </a:rPr>
              <a:t>Sublining</a:t>
            </a:r>
          </a:p>
        </p:txBody>
      </p:sp>
      <p:grpSp>
        <p:nvGrpSpPr>
          <p:cNvPr id="26634" name="Group 10"/>
          <p:cNvGrpSpPr>
            <a:grpSpLocks/>
          </p:cNvGrpSpPr>
          <p:nvPr/>
        </p:nvGrpSpPr>
        <p:grpSpPr bwMode="auto">
          <a:xfrm>
            <a:off x="4830763" y="3673475"/>
            <a:ext cx="158750" cy="344488"/>
            <a:chOff x="1440" y="1104"/>
            <a:chExt cx="147" cy="343"/>
          </a:xfrm>
        </p:grpSpPr>
        <p:sp>
          <p:nvSpPr>
            <p:cNvPr id="26639" name="Line 11"/>
            <p:cNvSpPr>
              <a:spLocks noChangeShapeType="1"/>
            </p:cNvSpPr>
            <p:nvPr/>
          </p:nvSpPr>
          <p:spPr bwMode="auto">
            <a:xfrm rot="487806">
              <a:off x="1488" y="1104"/>
              <a:ext cx="48" cy="336"/>
            </a:xfrm>
            <a:prstGeom prst="line">
              <a:avLst/>
            </a:prstGeom>
            <a:noFill/>
            <a:ln w="57150">
              <a:solidFill>
                <a:schemeClr val="bg1"/>
              </a:solidFill>
              <a:round/>
              <a:headEnd/>
              <a:tailEnd/>
            </a:ln>
          </p:spPr>
          <p:txBody>
            <a:bodyPr anchor="ctr">
              <a:prstTxWarp prst="textNoShape">
                <a:avLst/>
              </a:prstTxWarp>
            </a:bodyPr>
            <a:lstStyle/>
            <a:p>
              <a:endParaRPr lang="en-US"/>
            </a:p>
          </p:txBody>
        </p:sp>
        <p:sp>
          <p:nvSpPr>
            <p:cNvPr id="26640" name="Line 12"/>
            <p:cNvSpPr>
              <a:spLocks noChangeShapeType="1"/>
            </p:cNvSpPr>
            <p:nvPr/>
          </p:nvSpPr>
          <p:spPr bwMode="auto">
            <a:xfrm rot="5406431" flipH="1">
              <a:off x="1510" y="1370"/>
              <a:ext cx="7" cy="147"/>
            </a:xfrm>
            <a:prstGeom prst="line">
              <a:avLst/>
            </a:prstGeom>
            <a:noFill/>
            <a:ln w="57150">
              <a:solidFill>
                <a:schemeClr val="bg1"/>
              </a:solidFill>
              <a:round/>
              <a:headEnd/>
              <a:tailEnd/>
            </a:ln>
          </p:spPr>
          <p:txBody>
            <a:bodyPr anchor="ctr">
              <a:prstTxWarp prst="textNoShape">
                <a:avLst/>
              </a:prstTxWarp>
            </a:bodyPr>
            <a:lstStyle/>
            <a:p>
              <a:endParaRPr lang="en-US"/>
            </a:p>
          </p:txBody>
        </p:sp>
        <p:sp>
          <p:nvSpPr>
            <p:cNvPr id="26641" name="Line 13"/>
            <p:cNvSpPr>
              <a:spLocks noChangeShapeType="1"/>
            </p:cNvSpPr>
            <p:nvPr/>
          </p:nvSpPr>
          <p:spPr bwMode="auto">
            <a:xfrm rot="5406431" flipH="1">
              <a:off x="1510" y="1034"/>
              <a:ext cx="7" cy="147"/>
            </a:xfrm>
            <a:prstGeom prst="line">
              <a:avLst/>
            </a:prstGeom>
            <a:noFill/>
            <a:ln w="57150">
              <a:solidFill>
                <a:schemeClr val="bg1"/>
              </a:solidFill>
              <a:round/>
              <a:headEnd/>
              <a:tailEnd/>
            </a:ln>
          </p:spPr>
          <p:txBody>
            <a:bodyPr anchor="ctr">
              <a:prstTxWarp prst="textNoShape">
                <a:avLst/>
              </a:prstTxWarp>
            </a:bodyPr>
            <a:lstStyle/>
            <a:p>
              <a:endParaRPr lang="en-US"/>
            </a:p>
          </p:txBody>
        </p:sp>
      </p:grpSp>
      <p:grpSp>
        <p:nvGrpSpPr>
          <p:cNvPr id="26635" name="Group 14"/>
          <p:cNvGrpSpPr>
            <a:grpSpLocks/>
          </p:cNvGrpSpPr>
          <p:nvPr/>
        </p:nvGrpSpPr>
        <p:grpSpPr bwMode="auto">
          <a:xfrm>
            <a:off x="4684713" y="4148138"/>
            <a:ext cx="415925" cy="2516187"/>
            <a:chOff x="1306" y="1577"/>
            <a:chExt cx="384" cy="2510"/>
          </a:xfrm>
        </p:grpSpPr>
        <p:sp>
          <p:nvSpPr>
            <p:cNvPr id="26636" name="Line 15"/>
            <p:cNvSpPr>
              <a:spLocks noChangeShapeType="1"/>
            </p:cNvSpPr>
            <p:nvPr/>
          </p:nvSpPr>
          <p:spPr bwMode="auto">
            <a:xfrm rot="542035">
              <a:off x="1306" y="1584"/>
              <a:ext cx="384" cy="2496"/>
            </a:xfrm>
            <a:prstGeom prst="line">
              <a:avLst/>
            </a:prstGeom>
            <a:noFill/>
            <a:ln w="57150">
              <a:solidFill>
                <a:schemeClr val="bg1"/>
              </a:solidFill>
              <a:round/>
              <a:headEnd/>
              <a:tailEnd/>
            </a:ln>
          </p:spPr>
          <p:txBody>
            <a:bodyPr anchor="ctr">
              <a:prstTxWarp prst="textNoShape">
                <a:avLst/>
              </a:prstTxWarp>
            </a:bodyPr>
            <a:lstStyle/>
            <a:p>
              <a:endParaRPr lang="en-US"/>
            </a:p>
          </p:txBody>
        </p:sp>
        <p:sp>
          <p:nvSpPr>
            <p:cNvPr id="26637" name="Line 16"/>
            <p:cNvSpPr>
              <a:spLocks noChangeShapeType="1"/>
            </p:cNvSpPr>
            <p:nvPr/>
          </p:nvSpPr>
          <p:spPr bwMode="auto">
            <a:xfrm rot="5406431" flipH="1">
              <a:off x="1510" y="1507"/>
              <a:ext cx="7" cy="147"/>
            </a:xfrm>
            <a:prstGeom prst="line">
              <a:avLst/>
            </a:prstGeom>
            <a:noFill/>
            <a:ln w="57150">
              <a:solidFill>
                <a:schemeClr val="bg1"/>
              </a:solidFill>
              <a:round/>
              <a:headEnd/>
              <a:tailEnd/>
            </a:ln>
          </p:spPr>
          <p:txBody>
            <a:bodyPr anchor="ctr">
              <a:prstTxWarp prst="textNoShape">
                <a:avLst/>
              </a:prstTxWarp>
            </a:bodyPr>
            <a:lstStyle/>
            <a:p>
              <a:endParaRPr lang="en-US"/>
            </a:p>
          </p:txBody>
        </p:sp>
        <p:sp>
          <p:nvSpPr>
            <p:cNvPr id="26638" name="Line 17"/>
            <p:cNvSpPr>
              <a:spLocks noChangeShapeType="1"/>
            </p:cNvSpPr>
            <p:nvPr/>
          </p:nvSpPr>
          <p:spPr bwMode="auto">
            <a:xfrm rot="5406431" flipH="1">
              <a:off x="1462" y="4010"/>
              <a:ext cx="7" cy="147"/>
            </a:xfrm>
            <a:prstGeom prst="line">
              <a:avLst/>
            </a:prstGeom>
            <a:noFill/>
            <a:ln w="57150">
              <a:solidFill>
                <a:schemeClr val="bg1"/>
              </a:solidFill>
              <a:round/>
              <a:headEnd/>
              <a:tailEnd/>
            </a:ln>
          </p:spPr>
          <p:txBody>
            <a:bodyPr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5"/>
          <p:cNvSpPr>
            <a:spLocks noChangeShapeType="1"/>
          </p:cNvSpPr>
          <p:nvPr/>
        </p:nvSpPr>
        <p:spPr bwMode="auto">
          <a:xfrm>
            <a:off x="457200" y="1524000"/>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23557" name="Rectangle 4"/>
          <p:cNvSpPr>
            <a:spLocks noGrp="1" noChangeArrowheads="1"/>
          </p:cNvSpPr>
          <p:nvPr>
            <p:ph type="title"/>
          </p:nvPr>
        </p:nvSpPr>
        <p:spPr>
          <a:xfrm>
            <a:off x="210194" y="228600"/>
            <a:ext cx="8763000" cy="1143000"/>
          </a:xfrm>
        </p:spPr>
        <p:txBody>
          <a:bodyPr>
            <a:normAutofit fontScale="90000"/>
          </a:bodyPr>
          <a:lstStyle/>
          <a:p>
            <a:pPr eaLnBrk="1" hangingPunct="1"/>
            <a:r>
              <a:rPr lang="en-US" dirty="0" smtClean="0">
                <a:latin typeface="Trebuchet MS" charset="0"/>
              </a:rPr>
              <a:t>Monoclonal antibodies to PCSK9: </a:t>
            </a:r>
            <a:r>
              <a:rPr lang="en-US" i="1" dirty="0" smtClean="0">
                <a:latin typeface="Trebuchet MS" charset="0"/>
              </a:rPr>
              <a:t>dramatically lower LDL levels</a:t>
            </a:r>
            <a:endParaRPr lang="en-US" i="1" dirty="0" smtClean="0">
              <a:latin typeface="Gill Sans" charset="0"/>
            </a:endParaRPr>
          </a:p>
        </p:txBody>
      </p:sp>
      <p:pic>
        <p:nvPicPr>
          <p:cNvPr id="7" name="Picture 6" descr="nejm.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35667"/>
            <a:ext cx="4800600" cy="1778000"/>
          </a:xfrm>
          <a:prstGeom prst="rect">
            <a:avLst/>
          </a:prstGeom>
        </p:spPr>
      </p:pic>
      <p:pic>
        <p:nvPicPr>
          <p:cNvPr id="8" name="Picture 7" descr="fig1.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3657600"/>
            <a:ext cx="2217125" cy="2971800"/>
          </a:xfrm>
          <a:prstGeom prst="rect">
            <a:avLst/>
          </a:prstGeom>
        </p:spPr>
      </p:pic>
      <p:pic>
        <p:nvPicPr>
          <p:cNvPr id="9" name="Picture 8" descr="cad.tiff"/>
          <p:cNvPicPr>
            <a:picLocks noChangeAspect="1"/>
          </p:cNvPicPr>
          <p:nvPr/>
        </p:nvPicPr>
        <p:blipFill>
          <a:blip r:embed="rId5"/>
          <a:stretch>
            <a:fillRect/>
          </a:stretch>
        </p:blipFill>
        <p:spPr>
          <a:xfrm>
            <a:off x="2248253" y="3695700"/>
            <a:ext cx="3009547" cy="2895600"/>
          </a:xfrm>
          <a:prstGeom prst="rect">
            <a:avLst/>
          </a:prstGeom>
        </p:spPr>
      </p:pic>
      <p:pic>
        <p:nvPicPr>
          <p:cNvPr id="14" name="Picture 13" descr="pcsk.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2438400"/>
            <a:ext cx="4327318" cy="2695280"/>
          </a:xfrm>
          <a:prstGeom prst="rect">
            <a:avLst/>
          </a:prstGeom>
          <a:effectLst>
            <a:outerShdw blurRad="50800" dist="88900" dir="2700000">
              <a:srgbClr val="000000">
                <a:alpha val="43000"/>
              </a:srgbClr>
            </a:outerShdw>
          </a:effectLst>
        </p:spPr>
      </p:pic>
    </p:spTree>
    <p:extLst>
      <p:ext uri="{BB962C8B-B14F-4D97-AF65-F5344CB8AC3E}">
        <p14:creationId xmlns:p14="http://schemas.microsoft.com/office/powerpoint/2010/main" val="2651218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5"/>
          <p:cNvSpPr>
            <a:spLocks noChangeShapeType="1"/>
          </p:cNvSpPr>
          <p:nvPr/>
        </p:nvSpPr>
        <p:spPr bwMode="auto">
          <a:xfrm>
            <a:off x="457200" y="1282674"/>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23556" name="Content Placeholder 6"/>
          <p:cNvSpPr>
            <a:spLocks noGrp="1"/>
          </p:cNvSpPr>
          <p:nvPr>
            <p:ph idx="1"/>
          </p:nvPr>
        </p:nvSpPr>
        <p:spPr>
          <a:xfrm>
            <a:off x="533400" y="1615049"/>
            <a:ext cx="8077200" cy="5043297"/>
          </a:xfrm>
        </p:spPr>
        <p:txBody>
          <a:bodyPr>
            <a:normAutofit/>
          </a:bodyPr>
          <a:lstStyle/>
          <a:p>
            <a:pPr marL="0" indent="0">
              <a:lnSpc>
                <a:spcPct val="130000"/>
              </a:lnSpc>
              <a:buNone/>
            </a:pPr>
            <a:r>
              <a:rPr lang="en-US" dirty="0" smtClean="0">
                <a:solidFill>
                  <a:schemeClr val="bg1">
                    <a:lumMod val="85000"/>
                  </a:schemeClr>
                </a:solidFill>
                <a:latin typeface="Arial"/>
                <a:ea typeface="Trebuchet MS" charset="0"/>
                <a:cs typeface="Arial"/>
              </a:rPr>
              <a:t>(1) “look-up” method – simple</a:t>
            </a:r>
            <a:r>
              <a:rPr lang="en-US" dirty="0">
                <a:solidFill>
                  <a:schemeClr val="bg1">
                    <a:lumMod val="85000"/>
                  </a:schemeClr>
                </a:solidFill>
                <a:latin typeface="Arial"/>
                <a:ea typeface="Trebuchet MS" charset="0"/>
                <a:cs typeface="Arial"/>
              </a:rPr>
              <a:t> </a:t>
            </a:r>
            <a:r>
              <a:rPr lang="en-US" dirty="0" smtClean="0">
                <a:solidFill>
                  <a:schemeClr val="bg1">
                    <a:lumMod val="85000"/>
                  </a:schemeClr>
                </a:solidFill>
                <a:latin typeface="Arial"/>
                <a:ea typeface="Trebuchet MS" charset="0"/>
                <a:cs typeface="Arial"/>
              </a:rPr>
              <a:t>and suggestive but undisciplined</a:t>
            </a:r>
          </a:p>
          <a:p>
            <a:pPr marL="0" indent="0">
              <a:lnSpc>
                <a:spcPct val="130000"/>
              </a:lnSpc>
              <a:buNone/>
            </a:pPr>
            <a:r>
              <a:rPr lang="en-US" dirty="0" smtClean="0">
                <a:solidFill>
                  <a:schemeClr val="bg1">
                    <a:lumMod val="85000"/>
                  </a:schemeClr>
                </a:solidFill>
                <a:latin typeface="Arial"/>
                <a:ea typeface="Trebuchet MS" charset="0"/>
                <a:cs typeface="Arial"/>
              </a:rPr>
              <a:t>(2) “Allelic series” method – powerful but likely infrequent</a:t>
            </a:r>
            <a:endParaRPr lang="en-US" i="1" dirty="0" smtClean="0">
              <a:solidFill>
                <a:schemeClr val="bg1">
                  <a:lumMod val="85000"/>
                </a:schemeClr>
              </a:solidFill>
              <a:latin typeface="Arial"/>
              <a:ea typeface="Trebuchet MS" charset="0"/>
              <a:cs typeface="Arial"/>
            </a:endParaRPr>
          </a:p>
          <a:p>
            <a:pPr marL="0" indent="0">
              <a:lnSpc>
                <a:spcPct val="130000"/>
              </a:lnSpc>
              <a:buNone/>
            </a:pPr>
            <a:r>
              <a:rPr lang="en-US" dirty="0" smtClean="0">
                <a:latin typeface="Arial"/>
                <a:ea typeface="Trebuchet MS" charset="0"/>
                <a:cs typeface="Arial"/>
              </a:rPr>
              <a:t>(3) “</a:t>
            </a:r>
            <a:r>
              <a:rPr lang="en-US" u="sng" dirty="0" smtClean="0">
                <a:latin typeface="Arial"/>
                <a:ea typeface="Trebuchet MS" charset="0"/>
                <a:cs typeface="Arial"/>
              </a:rPr>
              <a:t>pathway” method</a:t>
            </a:r>
            <a:r>
              <a:rPr lang="en-US" dirty="0" smtClean="0">
                <a:latin typeface="Arial"/>
                <a:ea typeface="Trebuchet MS" charset="0"/>
                <a:cs typeface="Arial"/>
              </a:rPr>
              <a:t> – </a:t>
            </a:r>
            <a:r>
              <a:rPr lang="en-US" i="1" dirty="0" smtClean="0">
                <a:latin typeface="Arial"/>
                <a:ea typeface="Trebuchet MS" charset="0"/>
                <a:cs typeface="Arial"/>
              </a:rPr>
              <a:t>powerful and comprehensive but target ID difficult</a:t>
            </a:r>
          </a:p>
        </p:txBody>
      </p:sp>
      <p:sp>
        <p:nvSpPr>
          <p:cNvPr id="23557" name="Rectangle 4"/>
          <p:cNvSpPr>
            <a:spLocks noGrp="1" noChangeArrowheads="1"/>
          </p:cNvSpPr>
          <p:nvPr>
            <p:ph type="title"/>
          </p:nvPr>
        </p:nvSpPr>
        <p:spPr>
          <a:xfrm>
            <a:off x="381000" y="161246"/>
            <a:ext cx="8458200" cy="1143000"/>
          </a:xfrm>
        </p:spPr>
        <p:txBody>
          <a:bodyPr>
            <a:normAutofit/>
          </a:bodyPr>
          <a:lstStyle/>
          <a:p>
            <a:pPr eaLnBrk="1" hangingPunct="1"/>
            <a:r>
              <a:rPr lang="en-US" smtClean="0">
                <a:latin typeface="Arial"/>
                <a:cs typeface="Arial"/>
              </a:rPr>
              <a:t>Three potential solutions</a:t>
            </a:r>
            <a:endParaRPr lang="en-US" dirty="0" smtClean="0">
              <a:latin typeface="Arial"/>
              <a:cs typeface="Arial"/>
            </a:endParaRPr>
          </a:p>
        </p:txBody>
      </p:sp>
    </p:spTree>
    <p:extLst>
      <p:ext uri="{BB962C8B-B14F-4D97-AF65-F5344CB8AC3E}">
        <p14:creationId xmlns:p14="http://schemas.microsoft.com/office/powerpoint/2010/main" val="172764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5"/>
          <p:cNvSpPr>
            <a:spLocks noChangeShapeType="1"/>
          </p:cNvSpPr>
          <p:nvPr/>
        </p:nvSpPr>
        <p:spPr bwMode="auto">
          <a:xfrm>
            <a:off x="457200" y="1600200"/>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23557" name="Rectangle 4"/>
          <p:cNvSpPr>
            <a:spLocks noGrp="1" noChangeArrowheads="1"/>
          </p:cNvSpPr>
          <p:nvPr>
            <p:ph type="title"/>
          </p:nvPr>
        </p:nvSpPr>
        <p:spPr>
          <a:xfrm>
            <a:off x="381000" y="228600"/>
            <a:ext cx="8458200" cy="1143000"/>
          </a:xfrm>
        </p:spPr>
        <p:txBody>
          <a:bodyPr>
            <a:normAutofit fontScale="90000"/>
          </a:bodyPr>
          <a:lstStyle/>
          <a:p>
            <a:pPr eaLnBrk="1" hangingPunct="1"/>
            <a:r>
              <a:rPr lang="en-US" dirty="0" smtClean="0">
                <a:latin typeface="Trebuchet MS" charset="0"/>
              </a:rPr>
              <a:t>Polygenic architecture but discrete biological pathways</a:t>
            </a:r>
            <a:endParaRPr lang="en-US" dirty="0" smtClean="0">
              <a:latin typeface="Gill Sans" charset="0"/>
            </a:endParaRPr>
          </a:p>
        </p:txBody>
      </p:sp>
      <p:pic>
        <p:nvPicPr>
          <p:cNvPr id="4" name="Picture 3" descr="ppi2.tiff"/>
          <p:cNvPicPr>
            <a:picLocks noChangeAspect="1"/>
          </p:cNvPicPr>
          <p:nvPr/>
        </p:nvPicPr>
        <p:blipFill>
          <a:blip r:embed="rId3" cstate="screen">
            <a:extLst>
              <a:ext uri="{28A0092B-C50C-407E-A947-70E740481C1C}">
                <a14:useLocalDpi xmlns:a14="http://schemas.microsoft.com/office/drawing/2010/main"/>
              </a:ext>
            </a:extLst>
          </a:blip>
          <a:srcRect l="5932" t="2295" r="46458" b="1675"/>
          <a:stretch>
            <a:fillRect/>
          </a:stretch>
        </p:blipFill>
        <p:spPr>
          <a:xfrm>
            <a:off x="152400" y="1648794"/>
            <a:ext cx="4353534" cy="4748377"/>
          </a:xfrm>
          <a:prstGeom prst="rect">
            <a:avLst/>
          </a:prstGeom>
        </p:spPr>
      </p:pic>
      <p:sp>
        <p:nvSpPr>
          <p:cNvPr id="5" name="TextBox 4"/>
          <p:cNvSpPr txBox="1"/>
          <p:nvPr/>
        </p:nvSpPr>
        <p:spPr>
          <a:xfrm>
            <a:off x="526594" y="6400800"/>
            <a:ext cx="3711272" cy="369332"/>
          </a:xfrm>
          <a:prstGeom prst="rect">
            <a:avLst/>
          </a:prstGeom>
          <a:noFill/>
        </p:spPr>
        <p:txBody>
          <a:bodyPr wrap="none" rtlCol="0">
            <a:spAutoFit/>
          </a:bodyPr>
          <a:lstStyle/>
          <a:p>
            <a:r>
              <a:rPr lang="en-US" sz="1800" dirty="0" err="1" smtClean="0">
                <a:latin typeface="Arial"/>
                <a:cs typeface="Arial"/>
              </a:rPr>
              <a:t>Rossin</a:t>
            </a:r>
            <a:r>
              <a:rPr lang="en-US" sz="1800" dirty="0" smtClean="0">
                <a:latin typeface="Arial"/>
                <a:cs typeface="Arial"/>
              </a:rPr>
              <a:t> et al (2011) </a:t>
            </a:r>
            <a:r>
              <a:rPr lang="en-US" sz="1800" i="1" dirty="0" err="1" smtClean="0">
                <a:latin typeface="Arial"/>
                <a:cs typeface="Arial"/>
              </a:rPr>
              <a:t>PLoS</a:t>
            </a:r>
            <a:r>
              <a:rPr lang="en-US" sz="1800" i="1" dirty="0" smtClean="0">
                <a:latin typeface="Arial"/>
                <a:cs typeface="Arial"/>
              </a:rPr>
              <a:t> Genetics</a:t>
            </a:r>
            <a:endParaRPr lang="en-US" sz="1800" dirty="0">
              <a:latin typeface="Arial"/>
              <a:cs typeface="Arial"/>
            </a:endParaRPr>
          </a:p>
        </p:txBody>
      </p:sp>
      <p:grpSp>
        <p:nvGrpSpPr>
          <p:cNvPr id="2" name="Group 7"/>
          <p:cNvGrpSpPr/>
          <p:nvPr/>
        </p:nvGrpSpPr>
        <p:grpSpPr>
          <a:xfrm>
            <a:off x="838200" y="1752600"/>
            <a:ext cx="8153400" cy="4154983"/>
            <a:chOff x="838200" y="1752600"/>
            <a:chExt cx="8153400" cy="4154983"/>
          </a:xfrm>
        </p:grpSpPr>
        <p:cxnSp>
          <p:nvCxnSpPr>
            <p:cNvPr id="11" name="Straight Arrow Connector 10"/>
            <p:cNvCxnSpPr/>
            <p:nvPr/>
          </p:nvCxnSpPr>
          <p:spPr bwMode="auto">
            <a:xfrm>
              <a:off x="838200" y="2286000"/>
              <a:ext cx="1066800" cy="990600"/>
            </a:xfrm>
            <a:prstGeom prst="straightConnector1">
              <a:avLst/>
            </a:prstGeom>
            <a:solidFill>
              <a:schemeClr val="accent1"/>
            </a:solidFill>
            <a:ln w="53975" cap="flat" cmpd="sng" algn="ctr">
              <a:solidFill>
                <a:srgbClr val="0000FF"/>
              </a:solidFill>
              <a:prstDash val="solid"/>
              <a:round/>
              <a:headEnd type="none" w="med" len="med"/>
              <a:tailEnd type="arrow" w="med" len="med"/>
            </a:ln>
            <a:effectLst/>
          </p:spPr>
        </p:cxnSp>
        <p:sp>
          <p:nvSpPr>
            <p:cNvPr id="13" name="TextBox 12"/>
            <p:cNvSpPr txBox="1"/>
            <p:nvPr/>
          </p:nvSpPr>
          <p:spPr>
            <a:xfrm>
              <a:off x="4572000" y="1752600"/>
              <a:ext cx="4419600" cy="4154983"/>
            </a:xfrm>
            <a:prstGeom prst="rect">
              <a:avLst/>
            </a:prstGeom>
            <a:noFill/>
          </p:spPr>
          <p:txBody>
            <a:bodyPr wrap="square" rtlCol="0">
              <a:spAutoFit/>
            </a:bodyPr>
            <a:lstStyle/>
            <a:p>
              <a:pPr algn="ctr"/>
              <a:r>
                <a:rPr lang="en-US" sz="2400" u="sng" dirty="0" smtClean="0">
                  <a:solidFill>
                    <a:srgbClr val="0000FF"/>
                  </a:solidFill>
                </a:rPr>
                <a:t>CD40-CD40L pathway</a:t>
              </a:r>
            </a:p>
            <a:p>
              <a:endParaRPr lang="en-US" sz="2400" u="sng" dirty="0" smtClean="0">
                <a:solidFill>
                  <a:srgbClr val="0000FF"/>
                </a:solidFill>
              </a:endParaRPr>
            </a:p>
            <a:p>
              <a:pPr marL="457200" indent="-457200">
                <a:buAutoNum type="arabicPeriod"/>
              </a:pPr>
              <a:r>
                <a:rPr lang="en-US" sz="2400" dirty="0" smtClean="0">
                  <a:solidFill>
                    <a:srgbClr val="0000FF"/>
                  </a:solidFill>
                </a:rPr>
                <a:t>CD40 is expressed on surface of B lymphocytes</a:t>
              </a:r>
            </a:p>
            <a:p>
              <a:pPr marL="457200" indent="-457200"/>
              <a:endParaRPr lang="en-US" sz="2400" dirty="0" smtClean="0">
                <a:solidFill>
                  <a:srgbClr val="0000FF"/>
                </a:solidFill>
              </a:endParaRPr>
            </a:p>
            <a:p>
              <a:pPr marL="457200" indent="-457200">
                <a:buAutoNum type="arabicPeriod"/>
              </a:pPr>
              <a:r>
                <a:rPr lang="en-US" sz="2400" dirty="0" smtClean="0">
                  <a:solidFill>
                    <a:srgbClr val="0000FF"/>
                  </a:solidFill>
                </a:rPr>
                <a:t>Pathway is </a:t>
              </a:r>
              <a:r>
                <a:rPr lang="en-US" sz="2400" dirty="0" err="1" smtClean="0">
                  <a:solidFill>
                    <a:srgbClr val="0000FF"/>
                  </a:solidFill>
                </a:rPr>
                <a:t>upregulated</a:t>
              </a:r>
              <a:r>
                <a:rPr lang="en-US" sz="2400" dirty="0" smtClean="0">
                  <a:solidFill>
                    <a:srgbClr val="0000FF"/>
                  </a:solidFill>
                </a:rPr>
                <a:t> in </a:t>
              </a:r>
              <a:r>
                <a:rPr lang="en-US" sz="2400" dirty="0" err="1" smtClean="0">
                  <a:solidFill>
                    <a:srgbClr val="0000FF"/>
                  </a:solidFill>
                </a:rPr>
                <a:t>inflammed</a:t>
              </a:r>
              <a:r>
                <a:rPr lang="en-US" sz="2400" dirty="0" smtClean="0">
                  <a:solidFill>
                    <a:srgbClr val="0000FF"/>
                  </a:solidFill>
                </a:rPr>
                <a:t> synovial tissue of RA patients</a:t>
              </a:r>
            </a:p>
            <a:p>
              <a:pPr marL="457200" indent="-457200"/>
              <a:endParaRPr lang="en-US" sz="2400" dirty="0" smtClean="0">
                <a:solidFill>
                  <a:srgbClr val="0000FF"/>
                </a:solidFill>
              </a:endParaRPr>
            </a:p>
            <a:p>
              <a:pPr marL="457200" indent="-457200">
                <a:buAutoNum type="arabicPeriod"/>
              </a:pPr>
              <a:r>
                <a:rPr lang="en-US" sz="2400" i="1" dirty="0" smtClean="0">
                  <a:solidFill>
                    <a:srgbClr val="0000FF"/>
                  </a:solidFill>
                </a:rPr>
                <a:t>CD40 </a:t>
              </a:r>
              <a:r>
                <a:rPr lang="en-US" sz="2400" dirty="0" smtClean="0">
                  <a:solidFill>
                    <a:srgbClr val="0000FF"/>
                  </a:solidFill>
                </a:rPr>
                <a:t>mutations lead to human immunodeficiency</a:t>
              </a:r>
            </a:p>
          </p:txBody>
        </p:sp>
      </p:grpSp>
    </p:spTree>
    <p:extLst>
      <p:ext uri="{BB962C8B-B14F-4D97-AF65-F5344CB8AC3E}">
        <p14:creationId xmlns:p14="http://schemas.microsoft.com/office/powerpoint/2010/main" val="2440757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381000" y="-76200"/>
            <a:ext cx="8575989" cy="1446550"/>
          </a:xfrm>
          <a:prstGeom prst="rect">
            <a:avLst/>
          </a:prstGeom>
          <a:noFill/>
          <a:ln w="9525">
            <a:noFill/>
            <a:miter lim="800000"/>
            <a:headEnd/>
            <a:tailEnd/>
          </a:ln>
          <a:effectLst/>
        </p:spPr>
        <p:txBody>
          <a:bodyPr wrap="square" anchor="ctr">
            <a:prstTxWarp prst="textNoShape">
              <a:avLst/>
            </a:prstTxWarp>
            <a:spAutoFit/>
          </a:bodyPr>
          <a:lstStyle/>
          <a:p>
            <a:pPr algn="ctr"/>
            <a:r>
              <a:rPr lang="en-US" sz="4400" b="0" dirty="0" smtClean="0">
                <a:latin typeface="Arial"/>
                <a:cs typeface="Arial"/>
              </a:rPr>
              <a:t>Cell-based phenotype screens to find inhibitors of CD40 signaling</a:t>
            </a:r>
            <a:endParaRPr lang="en-US" sz="4400" b="0" dirty="0">
              <a:latin typeface="Arial"/>
              <a:cs typeface="Arial"/>
            </a:endParaRPr>
          </a:p>
        </p:txBody>
      </p:sp>
      <p:pic>
        <p:nvPicPr>
          <p:cNvPr id="7" name="Picture 6" descr="Slide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04800" y="1344563"/>
            <a:ext cx="3810000" cy="5513437"/>
          </a:xfrm>
          <a:prstGeom prst="rect">
            <a:avLst/>
          </a:prstGeom>
        </p:spPr>
      </p:pic>
      <p:grpSp>
        <p:nvGrpSpPr>
          <p:cNvPr id="2" name="Group 10"/>
          <p:cNvGrpSpPr/>
          <p:nvPr/>
        </p:nvGrpSpPr>
        <p:grpSpPr>
          <a:xfrm>
            <a:off x="4078266" y="1925638"/>
            <a:ext cx="4379934" cy="4386408"/>
            <a:chOff x="4078266" y="1925638"/>
            <a:chExt cx="4379934" cy="4386408"/>
          </a:xfrm>
        </p:grpSpPr>
        <p:sp>
          <p:nvSpPr>
            <p:cNvPr id="26" name="TextBox 25"/>
            <p:cNvSpPr txBox="1">
              <a:spLocks noChangeArrowheads="1"/>
            </p:cNvSpPr>
            <p:nvPr/>
          </p:nvSpPr>
          <p:spPr bwMode="auto">
            <a:xfrm>
              <a:off x="5105400" y="2984718"/>
              <a:ext cx="3352800" cy="1815882"/>
            </a:xfrm>
            <a:prstGeom prst="rect">
              <a:avLst/>
            </a:prstGeom>
            <a:solidFill>
              <a:srgbClr val="ECFF9C">
                <a:alpha val="95000"/>
              </a:srgbClr>
            </a:solidFill>
            <a:ln w="9525">
              <a:solidFill>
                <a:schemeClr val="tx1"/>
              </a:solidFill>
              <a:miter lim="800000"/>
              <a:headEnd/>
              <a:tailEnd/>
            </a:ln>
            <a:effectLst>
              <a:outerShdw blurRad="50800" dist="114300" dir="2700000">
                <a:srgbClr val="000000">
                  <a:alpha val="43000"/>
                </a:srgbClr>
              </a:outerShdw>
            </a:effectLst>
          </p:spPr>
          <p:txBody>
            <a:bodyPr wrap="square">
              <a:prstTxWarp prst="textNoShape">
                <a:avLst/>
              </a:prstTxWarp>
              <a:spAutoFit/>
            </a:bodyPr>
            <a:lstStyle/>
            <a:p>
              <a:pPr algn="ctr">
                <a:spcAft>
                  <a:spcPts val="600"/>
                </a:spcAft>
              </a:pPr>
              <a:r>
                <a:rPr lang="en-US" sz="2800" dirty="0" smtClean="0">
                  <a:latin typeface="Arial"/>
                  <a:ea typeface="Zapf Dingbats" charset="2"/>
                  <a:cs typeface="Arial"/>
                </a:rPr>
                <a:t>“target” is a pathway, rather than a specific molecule</a:t>
              </a:r>
              <a:endParaRPr lang="en-US" sz="2800" dirty="0">
                <a:latin typeface="Arial"/>
                <a:ea typeface="Gill Sans" charset="0"/>
                <a:cs typeface="Arial"/>
              </a:endParaRPr>
            </a:p>
          </p:txBody>
        </p:sp>
        <p:sp>
          <p:nvSpPr>
            <p:cNvPr id="10" name="Right Brace 9"/>
            <p:cNvSpPr/>
            <p:nvPr/>
          </p:nvSpPr>
          <p:spPr bwMode="auto">
            <a:xfrm rot="21056765">
              <a:off x="4078266" y="1925638"/>
              <a:ext cx="609600" cy="4386408"/>
            </a:xfrm>
            <a:prstGeom prst="rightBrace">
              <a:avLst/>
            </a:prstGeom>
            <a:noFill/>
            <a:ln w="476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7" name="Line 31"/>
          <p:cNvSpPr>
            <a:spLocks noChangeShapeType="1"/>
          </p:cNvSpPr>
          <p:nvPr/>
        </p:nvSpPr>
        <p:spPr bwMode="auto">
          <a:xfrm>
            <a:off x="457200" y="1324685"/>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8" name="TextBox 7"/>
          <p:cNvSpPr txBox="1"/>
          <p:nvPr/>
        </p:nvSpPr>
        <p:spPr>
          <a:xfrm>
            <a:off x="4927494" y="6381328"/>
            <a:ext cx="4013368" cy="369332"/>
          </a:xfrm>
          <a:prstGeom prst="rect">
            <a:avLst/>
          </a:prstGeom>
          <a:noFill/>
        </p:spPr>
        <p:txBody>
          <a:bodyPr wrap="none" rtlCol="0">
            <a:spAutoFit/>
          </a:bodyPr>
          <a:lstStyle/>
          <a:p>
            <a:r>
              <a:rPr lang="en-US" dirty="0" smtClean="0"/>
              <a:t>Gang Li </a:t>
            </a:r>
            <a:r>
              <a:rPr lang="en-US" i="1" dirty="0" smtClean="0"/>
              <a:t>et al </a:t>
            </a:r>
            <a:r>
              <a:rPr lang="en-US" dirty="0" smtClean="0"/>
              <a:t>in press </a:t>
            </a:r>
            <a:r>
              <a:rPr lang="en-US" i="1" dirty="0" err="1" smtClean="0"/>
              <a:t>PLoS</a:t>
            </a:r>
            <a:r>
              <a:rPr lang="en-US" i="1" dirty="0" smtClean="0"/>
              <a:t> Genetics</a:t>
            </a:r>
            <a:endParaRPr lang="en-US" i="1" dirty="0"/>
          </a:p>
        </p:txBody>
      </p:sp>
    </p:spTree>
    <p:extLst>
      <p:ext uri="{BB962C8B-B14F-4D97-AF65-F5344CB8AC3E}">
        <p14:creationId xmlns:p14="http://schemas.microsoft.com/office/powerpoint/2010/main" val="1077709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381000" y="-76200"/>
            <a:ext cx="8575989" cy="1446550"/>
          </a:xfrm>
          <a:prstGeom prst="rect">
            <a:avLst/>
          </a:prstGeom>
          <a:noFill/>
          <a:ln w="9525">
            <a:noFill/>
            <a:miter lim="800000"/>
            <a:headEnd/>
            <a:tailEnd/>
          </a:ln>
          <a:effectLst/>
        </p:spPr>
        <p:txBody>
          <a:bodyPr wrap="square" anchor="ctr">
            <a:prstTxWarp prst="textNoShape">
              <a:avLst/>
            </a:prstTxWarp>
            <a:spAutoFit/>
          </a:bodyPr>
          <a:lstStyle/>
          <a:p>
            <a:pPr algn="ctr"/>
            <a:r>
              <a:rPr lang="en-US" sz="4400" b="0" dirty="0" smtClean="0">
                <a:latin typeface="Arial"/>
                <a:cs typeface="Arial"/>
              </a:rPr>
              <a:t>Using this HTS assay, test &gt;2000 chemical compounds</a:t>
            </a:r>
            <a:endParaRPr lang="en-US" sz="4400" b="0" dirty="0">
              <a:latin typeface="Arial"/>
              <a:cs typeface="Arial"/>
            </a:endParaRPr>
          </a:p>
        </p:txBody>
      </p:sp>
      <p:pic>
        <p:nvPicPr>
          <p:cNvPr id="7" name="Picture 6" descr="Slide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04800" y="1344563"/>
            <a:ext cx="3810000" cy="5513437"/>
          </a:xfrm>
          <a:prstGeom prst="rect">
            <a:avLst/>
          </a:prstGeom>
        </p:spPr>
      </p:pic>
      <p:sp>
        <p:nvSpPr>
          <p:cNvPr id="27" name="Line 31"/>
          <p:cNvSpPr>
            <a:spLocks noChangeShapeType="1"/>
          </p:cNvSpPr>
          <p:nvPr/>
        </p:nvSpPr>
        <p:spPr bwMode="auto">
          <a:xfrm>
            <a:off x="457200" y="1324685"/>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6" name="Right Brace 5"/>
          <p:cNvSpPr/>
          <p:nvPr/>
        </p:nvSpPr>
        <p:spPr bwMode="auto">
          <a:xfrm rot="21056765">
            <a:off x="3694134" y="1925638"/>
            <a:ext cx="609600" cy="4386408"/>
          </a:xfrm>
          <a:prstGeom prst="rightBrace">
            <a:avLst/>
          </a:prstGeom>
          <a:noFill/>
          <a:ln w="476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2" name="Group 8"/>
          <p:cNvGrpSpPr/>
          <p:nvPr/>
        </p:nvGrpSpPr>
        <p:grpSpPr>
          <a:xfrm>
            <a:off x="5406661" y="1676400"/>
            <a:ext cx="3508739" cy="4800600"/>
            <a:chOff x="5406661" y="1676400"/>
            <a:chExt cx="3508739" cy="4800600"/>
          </a:xfrm>
        </p:grpSpPr>
        <p:pic>
          <p:nvPicPr>
            <p:cNvPr id="10" name="Picture 9" descr="3640BC-C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406661" y="1676400"/>
              <a:ext cx="3356339" cy="3211596"/>
            </a:xfrm>
            <a:prstGeom prst="rect">
              <a:avLst/>
            </a:prstGeom>
          </p:spPr>
        </p:pic>
        <p:pic>
          <p:nvPicPr>
            <p:cNvPr id="11" name="Picture 10" descr="chem_bio_pro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9800" y="5257800"/>
              <a:ext cx="1219200" cy="1219200"/>
            </a:xfrm>
            <a:prstGeom prst="rect">
              <a:avLst/>
            </a:prstGeom>
          </p:spPr>
        </p:pic>
        <p:pic>
          <p:nvPicPr>
            <p:cNvPr id="12" name="Picture 11" descr="Unknown.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360728" y="5562600"/>
              <a:ext cx="1554672" cy="457200"/>
            </a:xfrm>
            <a:prstGeom prst="rect">
              <a:avLst/>
            </a:prstGeom>
          </p:spPr>
        </p:pic>
      </p:grpSp>
      <p:sp>
        <p:nvSpPr>
          <p:cNvPr id="13" name="Rectangle 12"/>
          <p:cNvSpPr/>
          <p:nvPr/>
        </p:nvSpPr>
        <p:spPr bwMode="auto">
          <a:xfrm>
            <a:off x="3962400" y="5105400"/>
            <a:ext cx="762000" cy="990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Explosion 2 7"/>
          <p:cNvSpPr/>
          <p:nvPr/>
        </p:nvSpPr>
        <p:spPr bwMode="auto">
          <a:xfrm>
            <a:off x="2895600" y="5029200"/>
            <a:ext cx="2971800" cy="1143000"/>
          </a:xfrm>
          <a:prstGeom prst="irregularSeal2">
            <a:avLst/>
          </a:prstGeom>
          <a:solidFill>
            <a:srgbClr val="FFFF00">
              <a:alpha val="4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charset="0"/>
                <a:ea typeface="ＭＳ Ｐゴシック" charset="-128"/>
                <a:cs typeface="ＭＳ Ｐゴシック" charset="-128"/>
              </a:rPr>
              <a:t>luciferase</a:t>
            </a: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TextBox 13"/>
          <p:cNvSpPr txBox="1"/>
          <p:nvPr/>
        </p:nvSpPr>
        <p:spPr>
          <a:xfrm>
            <a:off x="5410200" y="1642532"/>
            <a:ext cx="1447800" cy="923330"/>
          </a:xfrm>
          <a:prstGeom prst="rect">
            <a:avLst/>
          </a:prstGeom>
          <a:noFill/>
        </p:spPr>
        <p:txBody>
          <a:bodyPr wrap="square" rtlCol="0">
            <a:spAutoFit/>
          </a:bodyPr>
          <a:lstStyle/>
          <a:p>
            <a:r>
              <a:rPr lang="en-US" sz="1800" dirty="0" smtClean="0">
                <a:solidFill>
                  <a:schemeClr val="bg1">
                    <a:lumMod val="95000"/>
                  </a:schemeClr>
                </a:solidFill>
              </a:rPr>
              <a:t>FDA-approved drugs, other</a:t>
            </a:r>
            <a:endParaRPr lang="en-US" sz="1800" dirty="0">
              <a:solidFill>
                <a:schemeClr val="bg1">
                  <a:lumMod val="95000"/>
                </a:schemeClr>
              </a:solidFill>
            </a:endParaRPr>
          </a:p>
        </p:txBody>
      </p:sp>
    </p:spTree>
    <p:extLst>
      <p:ext uri="{BB962C8B-B14F-4D97-AF65-F5344CB8AC3E}">
        <p14:creationId xmlns:p14="http://schemas.microsoft.com/office/powerpoint/2010/main" val="16812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166078" y="-76200"/>
            <a:ext cx="8977922" cy="1446550"/>
          </a:xfrm>
          <a:prstGeom prst="rect">
            <a:avLst/>
          </a:prstGeom>
          <a:noFill/>
          <a:ln w="9525">
            <a:noFill/>
            <a:miter lim="800000"/>
            <a:headEnd/>
            <a:tailEnd/>
          </a:ln>
          <a:effectLst/>
        </p:spPr>
        <p:txBody>
          <a:bodyPr wrap="square" anchor="ctr">
            <a:prstTxWarp prst="textNoShape">
              <a:avLst/>
            </a:prstTxWarp>
            <a:spAutoFit/>
          </a:bodyPr>
          <a:lstStyle/>
          <a:p>
            <a:pPr algn="ctr"/>
            <a:r>
              <a:rPr lang="en-US" sz="4400" smtClean="0">
                <a:latin typeface="Arial"/>
                <a:cs typeface="Arial"/>
              </a:rPr>
              <a:t>Identified t</a:t>
            </a:r>
            <a:r>
              <a:rPr lang="en-US" sz="4400" b="0" smtClean="0">
                <a:latin typeface="Arial"/>
                <a:cs typeface="Arial"/>
              </a:rPr>
              <a:t>wo “known” </a:t>
            </a:r>
            <a:r>
              <a:rPr lang="en-US" sz="4400" b="0" dirty="0" smtClean="0">
                <a:latin typeface="Arial"/>
                <a:cs typeface="Arial"/>
              </a:rPr>
              <a:t>and </a:t>
            </a:r>
            <a:r>
              <a:rPr lang="en-US" sz="4400" smtClean="0">
                <a:latin typeface="Arial"/>
                <a:cs typeface="Arial"/>
              </a:rPr>
              <a:t>two</a:t>
            </a:r>
            <a:r>
              <a:rPr lang="en-US" sz="4400" b="0" smtClean="0">
                <a:latin typeface="Arial"/>
                <a:cs typeface="Arial"/>
              </a:rPr>
              <a:t> “novel” </a:t>
            </a:r>
            <a:r>
              <a:rPr lang="en-US" sz="4400" b="0" dirty="0" smtClean="0">
                <a:latin typeface="Arial"/>
                <a:cs typeface="Arial"/>
              </a:rPr>
              <a:t>compounds</a:t>
            </a:r>
            <a:endParaRPr lang="en-US" sz="4400" b="0" dirty="0">
              <a:latin typeface="Arial"/>
              <a:cs typeface="Arial"/>
            </a:endParaRPr>
          </a:p>
        </p:txBody>
      </p:sp>
      <p:pic>
        <p:nvPicPr>
          <p:cNvPr id="7" name="Picture 6" descr="Slide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04800" y="1344563"/>
            <a:ext cx="3810000" cy="5513437"/>
          </a:xfrm>
          <a:prstGeom prst="rect">
            <a:avLst/>
          </a:prstGeom>
        </p:spPr>
      </p:pic>
      <p:sp>
        <p:nvSpPr>
          <p:cNvPr id="27" name="Line 31"/>
          <p:cNvSpPr>
            <a:spLocks noChangeShapeType="1"/>
          </p:cNvSpPr>
          <p:nvPr/>
        </p:nvSpPr>
        <p:spPr bwMode="auto">
          <a:xfrm>
            <a:off x="457200" y="1324685"/>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6" name="Right Brace 5"/>
          <p:cNvSpPr/>
          <p:nvPr/>
        </p:nvSpPr>
        <p:spPr bwMode="auto">
          <a:xfrm rot="21056765">
            <a:off x="3694134" y="1925638"/>
            <a:ext cx="609600" cy="4386408"/>
          </a:xfrm>
          <a:prstGeom prst="rightBrace">
            <a:avLst/>
          </a:prstGeom>
          <a:noFill/>
          <a:ln w="476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ectangle 12"/>
          <p:cNvSpPr/>
          <p:nvPr/>
        </p:nvSpPr>
        <p:spPr bwMode="auto">
          <a:xfrm>
            <a:off x="3962400" y="5105400"/>
            <a:ext cx="762000" cy="990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Explosion 2 7"/>
          <p:cNvSpPr/>
          <p:nvPr/>
        </p:nvSpPr>
        <p:spPr bwMode="auto">
          <a:xfrm>
            <a:off x="2895600" y="5029200"/>
            <a:ext cx="2971800" cy="1143000"/>
          </a:xfrm>
          <a:prstGeom prst="irregularSeal2">
            <a:avLst/>
          </a:prstGeom>
          <a:solidFill>
            <a:srgbClr val="FFFF00">
              <a:alpha val="4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charset="0"/>
                <a:ea typeface="ＭＳ Ｐゴシック" charset="-128"/>
                <a:cs typeface="ＭＳ Ｐゴシック" charset="-128"/>
              </a:rPr>
              <a:t>luciferase</a:t>
            </a: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5" name="Picture 14" descr="Pubchem306804BL.pdf"/>
          <p:cNvPicPr>
            <a:picLocks noChangeAspect="1"/>
          </p:cNvPicPr>
          <p:nvPr/>
        </p:nvPicPr>
        <p:blipFill>
          <a:blip r:embed="rId3" cstate="screen">
            <a:extLst>
              <a:ext uri="{28A0092B-C50C-407E-A947-70E740481C1C}">
                <a14:useLocalDpi xmlns:a14="http://schemas.microsoft.com/office/drawing/2010/main"/>
              </a:ext>
            </a:extLst>
          </a:blip>
          <a:srcRect t="11420" r="5556" b="2623"/>
          <a:stretch>
            <a:fillRect/>
          </a:stretch>
        </p:blipFill>
        <p:spPr>
          <a:xfrm>
            <a:off x="4777156" y="1431548"/>
            <a:ext cx="3989748" cy="3631193"/>
          </a:xfrm>
          <a:prstGeom prst="rect">
            <a:avLst/>
          </a:prstGeom>
        </p:spPr>
      </p:pic>
      <p:pic>
        <p:nvPicPr>
          <p:cNvPr id="16" name="Picture 15" descr="chem_bio_pro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9800" y="5257800"/>
            <a:ext cx="1219200" cy="1219200"/>
          </a:xfrm>
          <a:prstGeom prst="rect">
            <a:avLst/>
          </a:prstGeom>
        </p:spPr>
      </p:pic>
      <p:pic>
        <p:nvPicPr>
          <p:cNvPr id="17" name="Picture 16" descr="Unknown.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360728" y="5562600"/>
            <a:ext cx="1554672" cy="457200"/>
          </a:xfrm>
          <a:prstGeom prst="rect">
            <a:avLst/>
          </a:prstGeom>
        </p:spPr>
      </p:pic>
    </p:spTree>
    <p:extLst>
      <p:ext uri="{BB962C8B-B14F-4D97-AF65-F5344CB8AC3E}">
        <p14:creationId xmlns:p14="http://schemas.microsoft.com/office/powerpoint/2010/main" val="157720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engeg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0"/>
            <a:ext cx="8837629" cy="6858000"/>
          </a:xfrm>
          <a:prstGeom prst="rect">
            <a:avLst/>
          </a:prstGeom>
        </p:spPr>
      </p:pic>
    </p:spTree>
    <p:extLst>
      <p:ext uri="{BB962C8B-B14F-4D97-AF65-F5344CB8AC3E}">
        <p14:creationId xmlns:p14="http://schemas.microsoft.com/office/powerpoint/2010/main" val="338590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sp>
        <p:nvSpPr>
          <p:cNvPr id="129027" name="Rectangle 4"/>
          <p:cNvSpPr>
            <a:spLocks noGrp="1" noChangeArrowheads="1"/>
          </p:cNvSpPr>
          <p:nvPr>
            <p:ph type="body" idx="1"/>
          </p:nvPr>
        </p:nvSpPr>
        <p:spPr>
          <a:noFill/>
        </p:spPr>
        <p:txBody>
          <a:bodyPr lIns="90488" tIns="44450" rIns="90488" bIns="44450"/>
          <a:lstStyle/>
          <a:p>
            <a:pPr eaLnBrk="1" hangingPunct="1">
              <a:lnSpc>
                <a:spcPct val="90000"/>
              </a:lnSpc>
            </a:pPr>
            <a:r>
              <a:rPr lang="en-US" sz="2800">
                <a:latin typeface="Gill Sans" charset="0"/>
              </a:rPr>
              <a:t>34-year-old woman </a:t>
            </a:r>
          </a:p>
          <a:p>
            <a:pPr eaLnBrk="1" hangingPunct="1">
              <a:lnSpc>
                <a:spcPct val="90000"/>
              </a:lnSpc>
            </a:pPr>
            <a:r>
              <a:rPr lang="en-US" sz="2800">
                <a:latin typeface="Gill Sans" charset="0"/>
              </a:rPr>
              <a:t>5-year history of RA</a:t>
            </a:r>
          </a:p>
          <a:p>
            <a:pPr eaLnBrk="1" hangingPunct="1">
              <a:lnSpc>
                <a:spcPct val="90000"/>
              </a:lnSpc>
            </a:pPr>
            <a:r>
              <a:rPr lang="en-US" sz="2800">
                <a:latin typeface="Gill Sans" charset="0"/>
              </a:rPr>
              <a:t>Morning stiffness = 30 minutes</a:t>
            </a:r>
          </a:p>
          <a:p>
            <a:pPr eaLnBrk="1" hangingPunct="1">
              <a:lnSpc>
                <a:spcPct val="90000"/>
              </a:lnSpc>
            </a:pPr>
            <a:r>
              <a:rPr lang="en-US" sz="2800">
                <a:latin typeface="Gill Sans" charset="0"/>
              </a:rPr>
              <a:t>Exam</a:t>
            </a:r>
          </a:p>
          <a:p>
            <a:pPr lvl="1" eaLnBrk="1" hangingPunct="1">
              <a:lnSpc>
                <a:spcPct val="90000"/>
              </a:lnSpc>
            </a:pPr>
            <a:r>
              <a:rPr lang="en-US" sz="2400">
                <a:latin typeface="Gill Sans" charset="0"/>
                <a:ea typeface="ＭＳ Ｐゴシック" charset="-128"/>
              </a:rPr>
              <a:t>Synovitis: 1+ swelling of MCP, PIP, wrist, and MTP joints</a:t>
            </a:r>
          </a:p>
          <a:p>
            <a:pPr lvl="1" eaLnBrk="1" hangingPunct="1">
              <a:lnSpc>
                <a:spcPct val="90000"/>
              </a:lnSpc>
            </a:pPr>
            <a:r>
              <a:rPr lang="en-US" sz="2400">
                <a:latin typeface="Gill Sans" charset="0"/>
                <a:ea typeface="ＭＳ Ｐゴシック" charset="-128"/>
              </a:rPr>
              <a:t>Normal joint alignment</a:t>
            </a:r>
          </a:p>
          <a:p>
            <a:pPr eaLnBrk="1" hangingPunct="1">
              <a:lnSpc>
                <a:spcPct val="90000"/>
              </a:lnSpc>
            </a:pPr>
            <a:r>
              <a:rPr lang="en-US" sz="2800">
                <a:latin typeface="Gill Sans" charset="0"/>
              </a:rPr>
              <a:t>Labs</a:t>
            </a:r>
          </a:p>
          <a:p>
            <a:pPr lvl="1" eaLnBrk="1" hangingPunct="1">
              <a:lnSpc>
                <a:spcPct val="90000"/>
              </a:lnSpc>
            </a:pPr>
            <a:r>
              <a:rPr lang="en-US" sz="2400">
                <a:latin typeface="Gill Sans" charset="0"/>
                <a:ea typeface="ＭＳ Ｐゴシック" charset="-128"/>
              </a:rPr>
              <a:t>ESR and CRP normal</a:t>
            </a:r>
          </a:p>
          <a:p>
            <a:pPr lvl="1" eaLnBrk="1" hangingPunct="1">
              <a:lnSpc>
                <a:spcPct val="90000"/>
              </a:lnSpc>
            </a:pPr>
            <a:r>
              <a:rPr lang="en-US" sz="2400">
                <a:latin typeface="Gill Sans" charset="0"/>
                <a:ea typeface="ＭＳ Ｐゴシック" charset="-128"/>
              </a:rPr>
              <a:t>RF positive (CCP negative)</a:t>
            </a:r>
          </a:p>
          <a:p>
            <a:pPr eaLnBrk="1" hangingPunct="1">
              <a:lnSpc>
                <a:spcPct val="90000"/>
              </a:lnSpc>
            </a:pPr>
            <a:r>
              <a:rPr lang="en-US" sz="2800">
                <a:latin typeface="Gill Sans" charset="0"/>
              </a:rPr>
              <a:t>No erosions seen on x-rays</a:t>
            </a:r>
          </a:p>
        </p:txBody>
      </p:sp>
      <p:sp>
        <p:nvSpPr>
          <p:cNvPr id="129028" name="Rectangle 6"/>
          <p:cNvSpPr>
            <a:spLocks noGrp="1" noChangeArrowheads="1"/>
          </p:cNvSpPr>
          <p:nvPr>
            <p:ph type="title"/>
          </p:nvPr>
        </p:nvSpPr>
        <p:spPr>
          <a:noFill/>
        </p:spPr>
        <p:txBody>
          <a:bodyPr/>
          <a:lstStyle/>
          <a:p>
            <a:pPr eaLnBrk="1" hangingPunct="1"/>
            <a:r>
              <a:rPr lang="en-US">
                <a:latin typeface="Gill Sans" charset="0"/>
              </a:rPr>
              <a:t>Case #1</a:t>
            </a:r>
            <a:endParaRPr lang="en-US" sz="3600"/>
          </a:p>
        </p:txBody>
      </p:sp>
      <p:sp>
        <p:nvSpPr>
          <p:cNvPr id="129029" name="Line 7"/>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sp>
        <p:nvSpPr>
          <p:cNvPr id="131076" name="Rectangle 6"/>
          <p:cNvSpPr>
            <a:spLocks noGrp="1" noChangeArrowheads="1"/>
          </p:cNvSpPr>
          <p:nvPr>
            <p:ph type="title"/>
          </p:nvPr>
        </p:nvSpPr>
        <p:spPr>
          <a:noFill/>
        </p:spPr>
        <p:txBody>
          <a:bodyPr/>
          <a:lstStyle/>
          <a:p>
            <a:pPr eaLnBrk="1" hangingPunct="1"/>
            <a:r>
              <a:rPr lang="en-US">
                <a:latin typeface="Gill Sans" charset="0"/>
              </a:rPr>
              <a:t>Case #1 (continued)</a:t>
            </a:r>
            <a:endParaRPr lang="en-US" sz="3600"/>
          </a:p>
        </p:txBody>
      </p:sp>
      <p:sp>
        <p:nvSpPr>
          <p:cNvPr id="131077" name="Line 7"/>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nvGrpSpPr>
          <p:cNvPr id="2" name="Group 12"/>
          <p:cNvGrpSpPr>
            <a:grpSpLocks/>
          </p:cNvGrpSpPr>
          <p:nvPr/>
        </p:nvGrpSpPr>
        <p:grpSpPr bwMode="auto">
          <a:xfrm>
            <a:off x="5486400" y="1219200"/>
            <a:ext cx="3913188" cy="2046288"/>
            <a:chOff x="3456" y="768"/>
            <a:chExt cx="2465" cy="1289"/>
          </a:xfrm>
        </p:grpSpPr>
        <p:grpSp>
          <p:nvGrpSpPr>
            <p:cNvPr id="131080" name="Group 8"/>
            <p:cNvGrpSpPr>
              <a:grpSpLocks noChangeAspect="1"/>
            </p:cNvGrpSpPr>
            <p:nvPr/>
          </p:nvGrpSpPr>
          <p:grpSpPr bwMode="auto">
            <a:xfrm>
              <a:off x="3456" y="768"/>
              <a:ext cx="2465" cy="1289"/>
              <a:chOff x="2869" y="1536"/>
              <a:chExt cx="3083" cy="1612"/>
            </a:xfrm>
          </p:grpSpPr>
          <p:graphicFrame>
            <p:nvGraphicFramePr>
              <p:cNvPr id="131074" name="Object 2">
                <a:hlinkClick r:id="" action="ppaction://ole?verb=0"/>
              </p:cNvPr>
              <p:cNvGraphicFramePr>
                <a:graphicFrameLocks noChangeAspect="1"/>
              </p:cNvGraphicFramePr>
              <p:nvPr/>
            </p:nvGraphicFramePr>
            <p:xfrm>
              <a:off x="2869" y="1536"/>
              <a:ext cx="2891" cy="1612"/>
            </p:xfrm>
            <a:graphic>
              <a:graphicData uri="http://schemas.openxmlformats.org/presentationml/2006/ole">
                <mc:AlternateContent xmlns:mc="http://schemas.openxmlformats.org/markup-compatibility/2006">
                  <mc:Choice xmlns:v="urn:schemas-microsoft-com:vml" Requires="v">
                    <p:oleObj spid="_x0000_s131089" name="Chart" r:id="rId4" imgW="5740400" imgH="3200400" progId="MSGraph.Chart.8">
                      <p:embed followColorScheme="full"/>
                    </p:oleObj>
                  </mc:Choice>
                  <mc:Fallback>
                    <p:oleObj name="Chart" r:id="rId4" imgW="5740400" imgH="3200400"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9" y="1536"/>
                            <a:ext cx="2891" cy="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1082" name="Rectangle 10"/>
              <p:cNvSpPr>
                <a:spLocks noChangeAspect="1" noChangeArrowheads="1"/>
              </p:cNvSpPr>
              <p:nvPr/>
            </p:nvSpPr>
            <p:spPr bwMode="auto">
              <a:xfrm>
                <a:off x="5184" y="1824"/>
                <a:ext cx="768" cy="672"/>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grpSp>
        <p:sp>
          <p:nvSpPr>
            <p:cNvPr id="131081" name="Text Box 11"/>
            <p:cNvSpPr txBox="1">
              <a:spLocks noChangeArrowheads="1"/>
            </p:cNvSpPr>
            <p:nvPr/>
          </p:nvSpPr>
          <p:spPr bwMode="auto">
            <a:xfrm>
              <a:off x="4604" y="1416"/>
              <a:ext cx="263" cy="480"/>
            </a:xfrm>
            <a:prstGeom prst="rect">
              <a:avLst/>
            </a:prstGeom>
            <a:noFill/>
            <a:ln w="9525">
              <a:noFill/>
              <a:miter lim="800000"/>
              <a:headEnd/>
              <a:tailEnd/>
            </a:ln>
          </p:spPr>
          <p:txBody>
            <a:bodyPr wrap="none">
              <a:prstTxWarp prst="textNoShape">
                <a:avLst/>
              </a:prstTxWarp>
              <a:spAutoFit/>
            </a:bodyPr>
            <a:lstStyle/>
            <a:p>
              <a:r>
                <a:rPr lang="en-US" sz="4400">
                  <a:solidFill>
                    <a:srgbClr val="FD4D1C"/>
                  </a:solidFill>
                  <a:latin typeface="Gill Sans" charset="0"/>
                </a:rPr>
                <a:t>*</a:t>
              </a:r>
            </a:p>
          </p:txBody>
        </p:sp>
      </p:grpSp>
      <p:sp>
        <p:nvSpPr>
          <p:cNvPr id="187396" name="Rectangle 4"/>
          <p:cNvSpPr>
            <a:spLocks noGrp="1" noChangeArrowheads="1"/>
          </p:cNvSpPr>
          <p:nvPr>
            <p:ph type="body" idx="1"/>
          </p:nvPr>
        </p:nvSpPr>
        <p:spPr>
          <a:noFill/>
        </p:spPr>
        <p:txBody>
          <a:bodyPr lIns="90488" tIns="44450" rIns="90488" bIns="44450"/>
          <a:lstStyle/>
          <a:p>
            <a:pPr eaLnBrk="1" hangingPunct="1">
              <a:lnSpc>
                <a:spcPct val="90000"/>
              </a:lnSpc>
            </a:pPr>
            <a:r>
              <a:rPr lang="en-US" sz="2800">
                <a:latin typeface="Gill Sans" charset="0"/>
              </a:rPr>
              <a:t>Assessment</a:t>
            </a:r>
          </a:p>
          <a:p>
            <a:pPr lvl="1" eaLnBrk="1" hangingPunct="1">
              <a:lnSpc>
                <a:spcPct val="90000"/>
              </a:lnSpc>
              <a:buSzPct val="70000"/>
              <a:buFontTx/>
              <a:buChar char="•"/>
            </a:pPr>
            <a:r>
              <a:rPr lang="en-US" sz="2400">
                <a:latin typeface="Gill Sans" charset="0"/>
                <a:ea typeface="ＭＳ Ｐゴシック" charset="-128"/>
              </a:rPr>
              <a:t>current activity: </a:t>
            </a:r>
            <a:r>
              <a:rPr lang="en-US" sz="2400" i="1">
                <a:latin typeface="Gill Sans" charset="0"/>
                <a:ea typeface="ＭＳ Ｐゴシック" charset="-128"/>
              </a:rPr>
              <a:t>mild</a:t>
            </a:r>
            <a:endParaRPr lang="en-US" sz="2400">
              <a:latin typeface="Gill Sans" charset="0"/>
              <a:ea typeface="ＭＳ Ｐゴシック" charset="-128"/>
            </a:endParaRPr>
          </a:p>
          <a:p>
            <a:pPr lvl="1" eaLnBrk="1" hangingPunct="1">
              <a:lnSpc>
                <a:spcPct val="90000"/>
              </a:lnSpc>
              <a:buSzPct val="70000"/>
              <a:buFontTx/>
              <a:buChar char="•"/>
            </a:pPr>
            <a:r>
              <a:rPr lang="en-US" sz="2400">
                <a:latin typeface="Gill Sans" charset="0"/>
                <a:ea typeface="ＭＳ Ｐゴシック" charset="-128"/>
              </a:rPr>
              <a:t>no sign of damage after 5 years</a:t>
            </a:r>
          </a:p>
          <a:p>
            <a:pPr lvl="1" eaLnBrk="1" hangingPunct="1">
              <a:lnSpc>
                <a:spcPct val="90000"/>
              </a:lnSpc>
              <a:buSzPct val="70000"/>
              <a:buFontTx/>
              <a:buChar char="•"/>
            </a:pPr>
            <a:r>
              <a:rPr lang="en-US" sz="2400">
                <a:latin typeface="Gill Sans" charset="0"/>
                <a:ea typeface="ＭＳ Ｐゴシック" charset="-128"/>
              </a:rPr>
              <a:t>anticipate minimally progressive course</a:t>
            </a:r>
          </a:p>
          <a:p>
            <a:pPr lvl="1" eaLnBrk="1" hangingPunct="1">
              <a:lnSpc>
                <a:spcPct val="90000"/>
              </a:lnSpc>
              <a:buSzPct val="70000"/>
              <a:buFontTx/>
              <a:buNone/>
            </a:pPr>
            <a:endParaRPr lang="en-US" sz="2400">
              <a:latin typeface="Gill Sans" charset="0"/>
              <a:ea typeface="ＭＳ Ｐゴシック" charset="-128"/>
            </a:endParaRPr>
          </a:p>
          <a:p>
            <a:pPr eaLnBrk="1" hangingPunct="1">
              <a:lnSpc>
                <a:spcPct val="90000"/>
              </a:lnSpc>
            </a:pPr>
            <a:r>
              <a:rPr lang="en-US" sz="2800">
                <a:latin typeface="Gill Sans" charset="0"/>
              </a:rPr>
              <a:t>Treatment</a:t>
            </a:r>
          </a:p>
          <a:p>
            <a:pPr lvl="1" eaLnBrk="1" hangingPunct="1">
              <a:lnSpc>
                <a:spcPct val="90000"/>
              </a:lnSpc>
              <a:buSzPct val="70000"/>
              <a:buFontTx/>
              <a:buChar char="•"/>
            </a:pPr>
            <a:r>
              <a:rPr lang="en-US" sz="2400">
                <a:latin typeface="Gill Sans" charset="0"/>
                <a:ea typeface="ＭＳ Ｐゴシック" charset="-128"/>
              </a:rPr>
              <a:t>NSAIDs prn</a:t>
            </a:r>
          </a:p>
          <a:p>
            <a:pPr lvl="1" eaLnBrk="1" hangingPunct="1">
              <a:lnSpc>
                <a:spcPct val="90000"/>
              </a:lnSpc>
              <a:buSzPct val="70000"/>
              <a:buFontTx/>
              <a:buChar char="•"/>
            </a:pPr>
            <a:r>
              <a:rPr lang="en-US" sz="2400">
                <a:latin typeface="Gill Sans" charset="0"/>
                <a:ea typeface="ＭＳ Ｐゴシック" charset="-128"/>
              </a:rPr>
              <a:t>safer, less potent drugs (SSZ or HCQ) daily</a:t>
            </a:r>
          </a:p>
          <a:p>
            <a:pPr lvl="1" eaLnBrk="1" hangingPunct="1">
              <a:lnSpc>
                <a:spcPct val="90000"/>
              </a:lnSpc>
              <a:buSzPct val="70000"/>
              <a:buFontTx/>
              <a:buChar char="•"/>
            </a:pPr>
            <a:r>
              <a:rPr lang="en-US" sz="2400">
                <a:latin typeface="Gill Sans" charset="0"/>
                <a:ea typeface="ＭＳ Ｐゴシック" charset="-128"/>
              </a:rPr>
              <a:t>education</a:t>
            </a:r>
          </a:p>
          <a:p>
            <a:pPr lvl="1" eaLnBrk="1" hangingPunct="1">
              <a:lnSpc>
                <a:spcPct val="90000"/>
              </a:lnSpc>
              <a:buSzPct val="70000"/>
              <a:buFontTx/>
              <a:buChar char="•"/>
            </a:pPr>
            <a:r>
              <a:rPr lang="en-US" sz="2400">
                <a:latin typeface="Gill Sans" charset="0"/>
                <a:ea typeface="ＭＳ Ｐゴシック" charset="-128"/>
              </a:rPr>
              <a:t>ROM, conditioning, and strengthening exercises </a:t>
            </a:r>
          </a:p>
          <a:p>
            <a:pPr eaLnBrk="1" hangingPunct="1">
              <a:lnSpc>
                <a:spcPct val="90000"/>
              </a:lnSpc>
              <a:buClr>
                <a:srgbClr val="FDFF2A"/>
              </a:buClr>
            </a:pPr>
            <a:endParaRPr lang="en-US" sz="2800">
              <a:latin typeface="Gill Sans" charset="0"/>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739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739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739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739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739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739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739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739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0"/>
            <a:ext cx="8229600" cy="1143000"/>
          </a:xfrm>
          <a:noFill/>
        </p:spPr>
        <p:txBody>
          <a:bodyPr/>
          <a:lstStyle/>
          <a:p>
            <a:pPr eaLnBrk="1" hangingPunct="1"/>
            <a:r>
              <a:rPr lang="en-US" sz="3200" b="1">
                <a:solidFill>
                  <a:srgbClr val="0033CC"/>
                </a:solidFill>
              </a:rPr>
              <a:t>The 1-2-3 of Rheumatoid Arthritis</a:t>
            </a:r>
          </a:p>
        </p:txBody>
      </p:sp>
      <p:sp>
        <p:nvSpPr>
          <p:cNvPr id="28675" name="Line 3"/>
          <p:cNvSpPr>
            <a:spLocks noChangeShapeType="1"/>
          </p:cNvSpPr>
          <p:nvPr/>
        </p:nvSpPr>
        <p:spPr bwMode="auto">
          <a:xfrm>
            <a:off x="152400" y="1066800"/>
            <a:ext cx="8839200" cy="0"/>
          </a:xfrm>
          <a:prstGeom prst="line">
            <a:avLst/>
          </a:prstGeom>
          <a:noFill/>
          <a:ln w="28575">
            <a:solidFill>
              <a:srgbClr val="B2B2B2"/>
            </a:solidFill>
            <a:round/>
            <a:headEnd/>
            <a:tailEnd/>
          </a:ln>
        </p:spPr>
        <p:txBody>
          <a:bodyPr anchor="ctr">
            <a:prstTxWarp prst="textNoShape">
              <a:avLst/>
            </a:prstTxWarp>
          </a:bodyPr>
          <a:lstStyle/>
          <a:p>
            <a:endParaRPr lang="en-US"/>
          </a:p>
        </p:txBody>
      </p:sp>
      <p:pic>
        <p:nvPicPr>
          <p:cNvPr id="28676" name="Picture 4"/>
          <p:cNvPicPr>
            <a:picLocks noGrp="1" noChangeAspect="1" noChangeArrowheads="1"/>
          </p:cNvPicPr>
          <p:nvPr>
            <p:ph idx="1"/>
          </p:nvPr>
        </p:nvPicPr>
        <p:blipFill>
          <a:blip r:embed="rId3"/>
          <a:srcRect/>
          <a:stretch>
            <a:fillRect/>
          </a:stretch>
        </p:blipFill>
        <p:spPr>
          <a:xfrm>
            <a:off x="152400" y="1290638"/>
            <a:ext cx="8763000" cy="6037262"/>
          </a:xfrm>
        </p:spPr>
      </p:pic>
      <p:sp>
        <p:nvSpPr>
          <p:cNvPr id="28677" name="Text Box 6"/>
          <p:cNvSpPr txBox="1">
            <a:spLocks noChangeArrowheads="1"/>
          </p:cNvSpPr>
          <p:nvPr/>
        </p:nvSpPr>
        <p:spPr bwMode="auto">
          <a:xfrm>
            <a:off x="2514600" y="6461125"/>
            <a:ext cx="66294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Lee, Kiener and Brenner, Synoviocytes 2004</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sp>
        <p:nvSpPr>
          <p:cNvPr id="133123" name="Rectangle 3"/>
          <p:cNvSpPr>
            <a:spLocks noGrp="1" noChangeArrowheads="1"/>
          </p:cNvSpPr>
          <p:nvPr>
            <p:ph type="body" idx="1"/>
          </p:nvPr>
        </p:nvSpPr>
        <p:spPr>
          <a:noFill/>
        </p:spPr>
        <p:txBody>
          <a:bodyPr lIns="90488" tIns="44450" rIns="90488" bIns="44450"/>
          <a:lstStyle/>
          <a:p>
            <a:pPr eaLnBrk="1" hangingPunct="1">
              <a:lnSpc>
                <a:spcPct val="90000"/>
              </a:lnSpc>
            </a:pPr>
            <a:r>
              <a:rPr lang="en-US" sz="2800">
                <a:latin typeface="Gill Sans" charset="0"/>
              </a:rPr>
              <a:t>34-year-old woman </a:t>
            </a:r>
          </a:p>
          <a:p>
            <a:pPr eaLnBrk="1" hangingPunct="1">
              <a:lnSpc>
                <a:spcPct val="90000"/>
              </a:lnSpc>
            </a:pPr>
            <a:r>
              <a:rPr lang="en-US" sz="2800" u="sng">
                <a:latin typeface="Gill Sans" charset="0"/>
              </a:rPr>
              <a:t>1-year</a:t>
            </a:r>
            <a:r>
              <a:rPr lang="en-US" sz="2800">
                <a:latin typeface="Gill Sans" charset="0"/>
              </a:rPr>
              <a:t> history of RA</a:t>
            </a:r>
          </a:p>
          <a:p>
            <a:pPr eaLnBrk="1" hangingPunct="1">
              <a:lnSpc>
                <a:spcPct val="90000"/>
              </a:lnSpc>
            </a:pPr>
            <a:r>
              <a:rPr lang="en-US" sz="2800">
                <a:latin typeface="Gill Sans" charset="0"/>
              </a:rPr>
              <a:t>Morning stiffness = </a:t>
            </a:r>
            <a:r>
              <a:rPr lang="en-US" sz="2800" u="sng">
                <a:latin typeface="Gill Sans" charset="0"/>
              </a:rPr>
              <a:t>90 minutes</a:t>
            </a:r>
            <a:endParaRPr lang="en-US" sz="2800">
              <a:latin typeface="Gill Sans" charset="0"/>
            </a:endParaRPr>
          </a:p>
          <a:p>
            <a:pPr eaLnBrk="1" hangingPunct="1">
              <a:lnSpc>
                <a:spcPct val="90000"/>
              </a:lnSpc>
            </a:pPr>
            <a:r>
              <a:rPr lang="en-US" sz="2800">
                <a:latin typeface="Gill Sans" charset="0"/>
              </a:rPr>
              <a:t>Exam</a:t>
            </a:r>
            <a:endParaRPr lang="en-US" sz="2400">
              <a:latin typeface="Gill Sans" charset="0"/>
            </a:endParaRPr>
          </a:p>
          <a:p>
            <a:pPr lvl="1" eaLnBrk="1" hangingPunct="1">
              <a:lnSpc>
                <a:spcPct val="90000"/>
              </a:lnSpc>
            </a:pPr>
            <a:r>
              <a:rPr lang="en-US" sz="2400">
                <a:latin typeface="Gill Sans" charset="0"/>
                <a:ea typeface="ＭＳ Ｐゴシック" charset="-128"/>
              </a:rPr>
              <a:t>Synovitis: 2+ of MCP, PIP, wrist, </a:t>
            </a:r>
            <a:r>
              <a:rPr lang="en-US" sz="2400" u="sng">
                <a:latin typeface="Gill Sans" charset="0"/>
                <a:ea typeface="ＭＳ Ｐゴシック" charset="-128"/>
              </a:rPr>
              <a:t>knee</a:t>
            </a:r>
            <a:r>
              <a:rPr lang="en-US" sz="2400">
                <a:latin typeface="Gill Sans" charset="0"/>
                <a:ea typeface="ＭＳ Ｐゴシック" charset="-128"/>
              </a:rPr>
              <a:t>, and MTP joints</a:t>
            </a:r>
          </a:p>
          <a:p>
            <a:pPr lvl="1" eaLnBrk="1" hangingPunct="1">
              <a:lnSpc>
                <a:spcPct val="90000"/>
              </a:lnSpc>
            </a:pPr>
            <a:r>
              <a:rPr lang="en-US" sz="2400">
                <a:latin typeface="Gill Sans" charset="0"/>
                <a:ea typeface="ＭＳ Ｐゴシック" charset="-128"/>
              </a:rPr>
              <a:t>Normal joint alignment</a:t>
            </a:r>
            <a:endParaRPr lang="en-US" sz="2000">
              <a:latin typeface="Gill Sans" charset="0"/>
              <a:ea typeface="ＭＳ Ｐゴシック" charset="-128"/>
            </a:endParaRPr>
          </a:p>
          <a:p>
            <a:pPr eaLnBrk="1" hangingPunct="1">
              <a:lnSpc>
                <a:spcPct val="90000"/>
              </a:lnSpc>
            </a:pPr>
            <a:r>
              <a:rPr lang="en-US" sz="2800">
                <a:latin typeface="Gill Sans" charset="0"/>
              </a:rPr>
              <a:t>Labs</a:t>
            </a:r>
            <a:endParaRPr lang="en-US" sz="2400">
              <a:latin typeface="Gill Sans" charset="0"/>
            </a:endParaRPr>
          </a:p>
          <a:p>
            <a:pPr lvl="1" eaLnBrk="1" hangingPunct="1">
              <a:lnSpc>
                <a:spcPct val="90000"/>
              </a:lnSpc>
            </a:pPr>
            <a:r>
              <a:rPr lang="en-US" sz="2400">
                <a:latin typeface="Gill Sans" charset="0"/>
                <a:ea typeface="ＭＳ Ｐゴシック" charset="-128"/>
              </a:rPr>
              <a:t>ESR and CRP </a:t>
            </a:r>
            <a:r>
              <a:rPr lang="en-US" sz="2400" u="sng">
                <a:latin typeface="Gill Sans" charset="0"/>
                <a:ea typeface="ＭＳ Ｐゴシック" charset="-128"/>
              </a:rPr>
              <a:t>elevated</a:t>
            </a:r>
            <a:endParaRPr lang="en-US" sz="2400">
              <a:latin typeface="Gill Sans" charset="0"/>
              <a:ea typeface="ＭＳ Ｐゴシック" charset="-128"/>
            </a:endParaRPr>
          </a:p>
          <a:p>
            <a:pPr lvl="1" eaLnBrk="1" hangingPunct="1">
              <a:lnSpc>
                <a:spcPct val="90000"/>
              </a:lnSpc>
            </a:pPr>
            <a:r>
              <a:rPr lang="en-US" sz="2400">
                <a:latin typeface="Gill Sans" charset="0"/>
                <a:ea typeface="ＭＳ Ｐゴシック" charset="-128"/>
              </a:rPr>
              <a:t>RF positive and </a:t>
            </a:r>
            <a:r>
              <a:rPr lang="en-US" sz="2400" u="sng">
                <a:latin typeface="Gill Sans" charset="0"/>
                <a:ea typeface="ＭＳ Ｐゴシック" charset="-128"/>
              </a:rPr>
              <a:t>CCP positive</a:t>
            </a:r>
            <a:endParaRPr lang="en-US" sz="2000">
              <a:latin typeface="Gill Sans" charset="0"/>
              <a:ea typeface="ＭＳ Ｐゴシック" charset="-128"/>
            </a:endParaRPr>
          </a:p>
          <a:p>
            <a:pPr eaLnBrk="1" hangingPunct="1">
              <a:lnSpc>
                <a:spcPct val="90000"/>
              </a:lnSpc>
            </a:pPr>
            <a:r>
              <a:rPr lang="en-US" sz="2800" u="sng">
                <a:latin typeface="Gill Sans" charset="0"/>
              </a:rPr>
              <a:t>Small erosions</a:t>
            </a:r>
            <a:r>
              <a:rPr lang="en-US" sz="2800">
                <a:latin typeface="Gill Sans" charset="0"/>
              </a:rPr>
              <a:t> seen on x-rays</a:t>
            </a:r>
            <a:endParaRPr lang="en-US" sz="2400">
              <a:latin typeface="Gill Sans" charset="0"/>
            </a:endParaRPr>
          </a:p>
        </p:txBody>
      </p:sp>
      <p:sp>
        <p:nvSpPr>
          <p:cNvPr id="133124" name="Rectangle 4"/>
          <p:cNvSpPr>
            <a:spLocks noGrp="1" noChangeArrowheads="1"/>
          </p:cNvSpPr>
          <p:nvPr>
            <p:ph type="title"/>
          </p:nvPr>
        </p:nvSpPr>
        <p:spPr>
          <a:noFill/>
        </p:spPr>
        <p:txBody>
          <a:bodyPr/>
          <a:lstStyle/>
          <a:p>
            <a:pPr eaLnBrk="1" hangingPunct="1"/>
            <a:r>
              <a:rPr lang="en-US">
                <a:latin typeface="Gill Sans" charset="0"/>
              </a:rPr>
              <a:t>Case #2</a:t>
            </a:r>
            <a:endParaRPr lang="en-US" sz="3600"/>
          </a:p>
        </p:txBody>
      </p:sp>
      <p:sp>
        <p:nvSpPr>
          <p:cNvPr id="133125" name="Line 5"/>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grpSp>
        <p:nvGrpSpPr>
          <p:cNvPr id="135171" name="Group 3"/>
          <p:cNvGrpSpPr>
            <a:grpSpLocks/>
          </p:cNvGrpSpPr>
          <p:nvPr/>
        </p:nvGrpSpPr>
        <p:grpSpPr bwMode="auto">
          <a:xfrm>
            <a:off x="1219200" y="1993900"/>
            <a:ext cx="6743700" cy="4505325"/>
            <a:chOff x="768" y="1256"/>
            <a:chExt cx="4248" cy="2838"/>
          </a:xfrm>
        </p:grpSpPr>
        <p:pic>
          <p:nvPicPr>
            <p:cNvPr id="135175" name="Picture 4"/>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8" y="1256"/>
              <a:ext cx="4248" cy="2838"/>
            </a:xfrm>
            <a:prstGeom prst="rect">
              <a:avLst/>
            </a:prstGeom>
            <a:noFill/>
            <a:ln w="12700">
              <a:noFill/>
              <a:miter lim="800000"/>
              <a:headEnd/>
              <a:tailEnd/>
            </a:ln>
          </p:spPr>
        </p:pic>
        <p:sp>
          <p:nvSpPr>
            <p:cNvPr id="135176" name="Rectangle 5"/>
            <p:cNvSpPr>
              <a:spLocks noChangeArrowheads="1"/>
            </p:cNvSpPr>
            <p:nvPr/>
          </p:nvSpPr>
          <p:spPr bwMode="auto">
            <a:xfrm>
              <a:off x="825" y="1284"/>
              <a:ext cx="4110" cy="2758"/>
            </a:xfrm>
            <a:prstGeom prst="rect">
              <a:avLst/>
            </a:prstGeom>
            <a:noFill/>
            <a:ln w="12700">
              <a:noFill/>
              <a:miter lim="800000"/>
              <a:headEnd/>
              <a:tailEnd/>
            </a:ln>
          </p:spPr>
          <p:txBody>
            <a:bodyPr wrap="none" anchor="ctr">
              <a:prstTxWarp prst="textNoShape">
                <a:avLst/>
              </a:prstTxWarp>
            </a:bodyPr>
            <a:lstStyle/>
            <a:p>
              <a:endParaRPr lang="en-US"/>
            </a:p>
          </p:txBody>
        </p:sp>
      </p:grpSp>
      <p:sp>
        <p:nvSpPr>
          <p:cNvPr id="135172" name="Rectangle 7"/>
          <p:cNvSpPr>
            <a:spLocks noChangeArrowheads="1"/>
          </p:cNvSpPr>
          <p:nvPr/>
        </p:nvSpPr>
        <p:spPr bwMode="auto">
          <a:xfrm>
            <a:off x="342900" y="1295400"/>
            <a:ext cx="8382000" cy="647700"/>
          </a:xfrm>
          <a:prstGeom prst="rect">
            <a:avLst/>
          </a:prstGeom>
          <a:noFill/>
          <a:ln w="12700">
            <a:noFill/>
            <a:miter lim="800000"/>
            <a:headEnd/>
            <a:tailEnd/>
          </a:ln>
        </p:spPr>
        <p:txBody>
          <a:bodyPr lIns="90488" tIns="44450" rIns="90488" bIns="44450">
            <a:prstTxWarp prst="textNoShape">
              <a:avLst/>
            </a:prstTxWarp>
          </a:bodyPr>
          <a:lstStyle/>
          <a:p>
            <a:pPr eaLnBrk="0" hangingPunct="0"/>
            <a:r>
              <a:rPr lang="en-US" sz="2400">
                <a:solidFill>
                  <a:srgbClr val="FFFFFF"/>
                </a:solidFill>
              </a:rPr>
              <a:t>Early erosion at the tip of the ulnar styloid</a:t>
            </a:r>
          </a:p>
        </p:txBody>
      </p:sp>
      <p:sp>
        <p:nvSpPr>
          <p:cNvPr id="135173" name="Rectangle 9"/>
          <p:cNvSpPr>
            <a:spLocks noGrp="1" noChangeArrowheads="1"/>
          </p:cNvSpPr>
          <p:nvPr>
            <p:ph type="title"/>
          </p:nvPr>
        </p:nvSpPr>
        <p:spPr>
          <a:noFill/>
        </p:spPr>
        <p:txBody>
          <a:bodyPr/>
          <a:lstStyle/>
          <a:p>
            <a:pPr eaLnBrk="1" hangingPunct="1"/>
            <a:r>
              <a:rPr lang="en-US">
                <a:latin typeface="Gill Sans" charset="0"/>
              </a:rPr>
              <a:t>Case #2 (continued)</a:t>
            </a:r>
            <a:endParaRPr lang="en-US" sz="3600"/>
          </a:p>
        </p:txBody>
      </p:sp>
      <p:sp>
        <p:nvSpPr>
          <p:cNvPr id="135174" name="Line 10"/>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sp>
        <p:nvSpPr>
          <p:cNvPr id="195587" name="Rectangle 3"/>
          <p:cNvSpPr>
            <a:spLocks noGrp="1" noChangeArrowheads="1"/>
          </p:cNvSpPr>
          <p:nvPr>
            <p:ph type="body" idx="1"/>
          </p:nvPr>
        </p:nvSpPr>
        <p:spPr>
          <a:noFill/>
        </p:spPr>
        <p:txBody>
          <a:bodyPr lIns="90488" tIns="44450" rIns="90488" bIns="44450"/>
          <a:lstStyle/>
          <a:p>
            <a:pPr eaLnBrk="1" hangingPunct="1">
              <a:lnSpc>
                <a:spcPct val="90000"/>
              </a:lnSpc>
            </a:pPr>
            <a:r>
              <a:rPr lang="en-US" sz="2800">
                <a:latin typeface="Gill Sans" charset="0"/>
              </a:rPr>
              <a:t>Assessment</a:t>
            </a:r>
          </a:p>
          <a:p>
            <a:pPr lvl="1" eaLnBrk="1" hangingPunct="1">
              <a:lnSpc>
                <a:spcPct val="90000"/>
              </a:lnSpc>
              <a:buSzPct val="70000"/>
              <a:buFontTx/>
              <a:buChar char="•"/>
            </a:pPr>
            <a:r>
              <a:rPr lang="en-US" sz="2400">
                <a:latin typeface="Gill Sans" charset="0"/>
                <a:ea typeface="ＭＳ Ｐゴシック" charset="-128"/>
              </a:rPr>
              <a:t>current activity: </a:t>
            </a:r>
            <a:r>
              <a:rPr lang="en-US" sz="2400" i="1">
                <a:latin typeface="Gill Sans" charset="0"/>
                <a:ea typeface="ＭＳ Ｐゴシック" charset="-128"/>
              </a:rPr>
              <a:t>moderate with more joint involvement</a:t>
            </a:r>
            <a:endParaRPr lang="en-US" sz="2400">
              <a:latin typeface="Gill Sans" charset="0"/>
              <a:ea typeface="ＭＳ Ｐゴシック" charset="-128"/>
            </a:endParaRPr>
          </a:p>
          <a:p>
            <a:pPr lvl="1" eaLnBrk="1" hangingPunct="1">
              <a:lnSpc>
                <a:spcPct val="90000"/>
              </a:lnSpc>
              <a:buSzPct val="70000"/>
              <a:buFontTx/>
              <a:buChar char="•"/>
            </a:pPr>
            <a:r>
              <a:rPr lang="en-US" sz="2400">
                <a:latin typeface="Gill Sans" charset="0"/>
                <a:ea typeface="ＭＳ Ｐゴシック" charset="-128"/>
              </a:rPr>
              <a:t>early radiographic damage with CCP+</a:t>
            </a:r>
          </a:p>
          <a:p>
            <a:pPr lvl="1" eaLnBrk="1" hangingPunct="1">
              <a:lnSpc>
                <a:spcPct val="90000"/>
              </a:lnSpc>
              <a:buSzPct val="70000"/>
              <a:buFontTx/>
              <a:buChar char="•"/>
            </a:pPr>
            <a:r>
              <a:rPr lang="en-US" sz="2400">
                <a:latin typeface="Gill Sans" charset="0"/>
                <a:ea typeface="ＭＳ Ｐゴシック" charset="-128"/>
              </a:rPr>
              <a:t>anticipate progressive course</a:t>
            </a:r>
            <a:endParaRPr lang="en-US">
              <a:latin typeface="Gill Sans" charset="0"/>
              <a:ea typeface="ＭＳ Ｐゴシック" charset="-128"/>
            </a:endParaRPr>
          </a:p>
          <a:p>
            <a:pPr lvl="1" eaLnBrk="1" hangingPunct="1">
              <a:lnSpc>
                <a:spcPct val="90000"/>
              </a:lnSpc>
              <a:buSzPct val="70000"/>
              <a:buFontTx/>
              <a:buNone/>
            </a:pPr>
            <a:endParaRPr lang="en-US">
              <a:latin typeface="Gill Sans" charset="0"/>
              <a:ea typeface="ＭＳ Ｐゴシック" charset="-128"/>
            </a:endParaRPr>
          </a:p>
          <a:p>
            <a:pPr eaLnBrk="1" hangingPunct="1">
              <a:lnSpc>
                <a:spcPct val="90000"/>
              </a:lnSpc>
            </a:pPr>
            <a:r>
              <a:rPr lang="en-US" sz="2800">
                <a:latin typeface="Gill Sans" charset="0"/>
              </a:rPr>
              <a:t>Treatment</a:t>
            </a:r>
          </a:p>
          <a:p>
            <a:pPr lvl="1" eaLnBrk="1" hangingPunct="1">
              <a:lnSpc>
                <a:spcPct val="90000"/>
              </a:lnSpc>
              <a:buSzPct val="70000"/>
              <a:buFontTx/>
              <a:buChar char="•"/>
            </a:pPr>
            <a:r>
              <a:rPr lang="en-US" sz="2400">
                <a:latin typeface="Gill Sans" charset="0"/>
                <a:ea typeface="ＭＳ Ｐゴシック" charset="-128"/>
              </a:rPr>
              <a:t>Initial treatment with prednisone, NSAIDs</a:t>
            </a:r>
          </a:p>
          <a:p>
            <a:pPr lvl="1" eaLnBrk="1" hangingPunct="1">
              <a:lnSpc>
                <a:spcPct val="90000"/>
              </a:lnSpc>
              <a:buSzPct val="70000"/>
              <a:buFontTx/>
              <a:buChar char="•"/>
            </a:pPr>
            <a:r>
              <a:rPr lang="en-US" sz="2400">
                <a:latin typeface="Gill Sans" charset="0"/>
                <a:ea typeface="ＭＳ Ｐゴシック" charset="-128"/>
              </a:rPr>
              <a:t>Start MTX </a:t>
            </a:r>
            <a:r>
              <a:rPr lang="en-US" sz="2400" i="1">
                <a:latin typeface="Gill Sans" charset="0"/>
                <a:ea typeface="ＭＳ Ｐゴシック" charset="-128"/>
              </a:rPr>
              <a:t>weekly</a:t>
            </a:r>
            <a:endParaRPr lang="en-US" sz="2400">
              <a:latin typeface="Gill Sans" charset="0"/>
              <a:ea typeface="ＭＳ Ｐゴシック" charset="-128"/>
            </a:endParaRPr>
          </a:p>
          <a:p>
            <a:pPr lvl="1" eaLnBrk="1" hangingPunct="1">
              <a:lnSpc>
                <a:spcPct val="90000"/>
              </a:lnSpc>
              <a:buSzPct val="70000"/>
              <a:buFontTx/>
              <a:buChar char="•"/>
            </a:pPr>
            <a:r>
              <a:rPr lang="en-US" sz="2400">
                <a:latin typeface="Gill Sans" charset="0"/>
                <a:ea typeface="ＭＳ Ｐゴシック" charset="-128"/>
              </a:rPr>
              <a:t>Education on pregnancy, alcohol, risks, benefits</a:t>
            </a:r>
          </a:p>
          <a:p>
            <a:pPr lvl="1" eaLnBrk="1" hangingPunct="1">
              <a:lnSpc>
                <a:spcPct val="90000"/>
              </a:lnSpc>
              <a:buSzPct val="70000"/>
              <a:buFontTx/>
              <a:buChar char="•"/>
            </a:pPr>
            <a:r>
              <a:rPr lang="en-US" sz="2400">
                <a:latin typeface="Gill Sans" charset="0"/>
                <a:ea typeface="ＭＳ Ｐゴシック" charset="-128"/>
              </a:rPr>
              <a:t>ROM, conditioning, and strengthening exercises</a:t>
            </a:r>
            <a:r>
              <a:rPr lang="en-US">
                <a:latin typeface="Gill Sans" charset="0"/>
                <a:ea typeface="ＭＳ Ｐゴシック" charset="-128"/>
              </a:rPr>
              <a:t> </a:t>
            </a:r>
          </a:p>
          <a:p>
            <a:pPr eaLnBrk="1" hangingPunct="1">
              <a:lnSpc>
                <a:spcPct val="90000"/>
              </a:lnSpc>
              <a:buClr>
                <a:srgbClr val="FDFF2A"/>
              </a:buClr>
            </a:pPr>
            <a:endParaRPr lang="en-US" sz="2800">
              <a:latin typeface="Gill Sans" charset="0"/>
            </a:endParaRPr>
          </a:p>
        </p:txBody>
      </p:sp>
      <p:sp>
        <p:nvSpPr>
          <p:cNvPr id="137221" name="Rectangle 4"/>
          <p:cNvSpPr>
            <a:spLocks noGrp="1" noChangeArrowheads="1"/>
          </p:cNvSpPr>
          <p:nvPr>
            <p:ph type="title"/>
          </p:nvPr>
        </p:nvSpPr>
        <p:spPr>
          <a:noFill/>
        </p:spPr>
        <p:txBody>
          <a:bodyPr/>
          <a:lstStyle/>
          <a:p>
            <a:pPr eaLnBrk="1" hangingPunct="1"/>
            <a:r>
              <a:rPr lang="en-US">
                <a:latin typeface="Gill Sans" charset="0"/>
              </a:rPr>
              <a:t>Case #2 (continued)</a:t>
            </a:r>
            <a:endParaRPr lang="en-US" sz="3600"/>
          </a:p>
        </p:txBody>
      </p:sp>
      <p:sp>
        <p:nvSpPr>
          <p:cNvPr id="137222" name="Line 5"/>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nvGrpSpPr>
          <p:cNvPr id="2" name="Group 11"/>
          <p:cNvGrpSpPr>
            <a:grpSpLocks/>
          </p:cNvGrpSpPr>
          <p:nvPr/>
        </p:nvGrpSpPr>
        <p:grpSpPr bwMode="auto">
          <a:xfrm>
            <a:off x="5840413" y="2297113"/>
            <a:ext cx="3913187" cy="2046287"/>
            <a:chOff x="3679" y="1447"/>
            <a:chExt cx="2465" cy="1289"/>
          </a:xfrm>
        </p:grpSpPr>
        <p:grpSp>
          <p:nvGrpSpPr>
            <p:cNvPr id="137225" name="Group 6"/>
            <p:cNvGrpSpPr>
              <a:grpSpLocks noChangeAspect="1"/>
            </p:cNvGrpSpPr>
            <p:nvPr/>
          </p:nvGrpSpPr>
          <p:grpSpPr bwMode="auto">
            <a:xfrm>
              <a:off x="3679" y="1447"/>
              <a:ext cx="2465" cy="1289"/>
              <a:chOff x="2869" y="1536"/>
              <a:chExt cx="3083" cy="1612"/>
            </a:xfrm>
          </p:grpSpPr>
          <p:graphicFrame>
            <p:nvGraphicFramePr>
              <p:cNvPr id="137218" name="Object 2">
                <a:hlinkClick r:id="" action="ppaction://ole?verb=0"/>
              </p:cNvPr>
              <p:cNvGraphicFramePr>
                <a:graphicFrameLocks noChangeAspect="1"/>
              </p:cNvGraphicFramePr>
              <p:nvPr/>
            </p:nvGraphicFramePr>
            <p:xfrm>
              <a:off x="2869" y="1536"/>
              <a:ext cx="2891" cy="1612"/>
            </p:xfrm>
            <a:graphic>
              <a:graphicData uri="http://schemas.openxmlformats.org/presentationml/2006/ole">
                <mc:AlternateContent xmlns:mc="http://schemas.openxmlformats.org/markup-compatibility/2006">
                  <mc:Choice xmlns:v="urn:schemas-microsoft-com:vml" Requires="v">
                    <p:oleObj spid="_x0000_s137233" name="Chart" r:id="rId4" imgW="5740400" imgH="3200400" progId="MSGraph.Chart.8">
                      <p:embed followColorScheme="full"/>
                    </p:oleObj>
                  </mc:Choice>
                  <mc:Fallback>
                    <p:oleObj name="Chart" r:id="rId4" imgW="5740400" imgH="3200400"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9" y="1536"/>
                            <a:ext cx="2891" cy="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7227" name="Rectangle 8"/>
              <p:cNvSpPr>
                <a:spLocks noChangeAspect="1" noChangeArrowheads="1"/>
              </p:cNvSpPr>
              <p:nvPr/>
            </p:nvSpPr>
            <p:spPr bwMode="auto">
              <a:xfrm>
                <a:off x="5184" y="1824"/>
                <a:ext cx="768" cy="672"/>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grpSp>
        <p:sp>
          <p:nvSpPr>
            <p:cNvPr id="137226" name="Text Box 9"/>
            <p:cNvSpPr txBox="1">
              <a:spLocks noChangeArrowheads="1"/>
            </p:cNvSpPr>
            <p:nvPr/>
          </p:nvSpPr>
          <p:spPr bwMode="auto">
            <a:xfrm>
              <a:off x="5097" y="1848"/>
              <a:ext cx="263" cy="480"/>
            </a:xfrm>
            <a:prstGeom prst="rect">
              <a:avLst/>
            </a:prstGeom>
            <a:noFill/>
            <a:ln w="9525">
              <a:noFill/>
              <a:miter lim="800000"/>
              <a:headEnd/>
              <a:tailEnd/>
            </a:ln>
          </p:spPr>
          <p:txBody>
            <a:bodyPr wrap="none">
              <a:prstTxWarp prst="textNoShape">
                <a:avLst/>
              </a:prstTxWarp>
              <a:spAutoFit/>
            </a:bodyPr>
            <a:lstStyle/>
            <a:p>
              <a:r>
                <a:rPr lang="en-US" sz="4400">
                  <a:solidFill>
                    <a:srgbClr val="FD4D1C"/>
                  </a:solidFill>
                  <a:latin typeface="Gill Sans" charset="0"/>
                </a:rPr>
                <a:t>*</a:t>
              </a:r>
            </a:p>
          </p:txBody>
        </p:sp>
      </p:grpSp>
      <p:sp>
        <p:nvSpPr>
          <p:cNvPr id="14" name="Text Box 10"/>
          <p:cNvSpPr txBox="1">
            <a:spLocks noChangeArrowheads="1"/>
          </p:cNvSpPr>
          <p:nvPr/>
        </p:nvSpPr>
        <p:spPr bwMode="auto">
          <a:xfrm>
            <a:off x="5334000" y="5983288"/>
            <a:ext cx="3429000" cy="831850"/>
          </a:xfrm>
          <a:prstGeom prst="rect">
            <a:avLst/>
          </a:prstGeom>
          <a:solidFill>
            <a:srgbClr val="F6FF9B"/>
          </a:solidFill>
          <a:ln w="9525">
            <a:solidFill>
              <a:schemeClr val="tx1"/>
            </a:solidFill>
            <a:miter lim="800000"/>
            <a:headEnd/>
            <a:tailEnd/>
          </a:ln>
        </p:spPr>
        <p:txBody>
          <a:bodyPr>
            <a:prstTxWarp prst="textNoShape">
              <a:avLst/>
            </a:prstTxWarp>
            <a:spAutoFit/>
          </a:bodyPr>
          <a:lstStyle/>
          <a:p>
            <a:pPr algn="ctr">
              <a:spcBef>
                <a:spcPct val="50000"/>
              </a:spcBef>
            </a:pPr>
            <a:r>
              <a:rPr lang="en-US" sz="2400" i="1">
                <a:latin typeface="Gill Sans" charset="0"/>
              </a:rPr>
              <a:t>~1/3 of patients will respond adequately</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5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55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558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558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558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558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558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5587">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build="p"/>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sp>
        <p:nvSpPr>
          <p:cNvPr id="139267" name="Rectangle 3"/>
          <p:cNvSpPr>
            <a:spLocks noGrp="1" noChangeArrowheads="1"/>
          </p:cNvSpPr>
          <p:nvPr>
            <p:ph type="body" idx="1"/>
          </p:nvPr>
        </p:nvSpPr>
        <p:spPr>
          <a:noFill/>
        </p:spPr>
        <p:txBody>
          <a:bodyPr lIns="90488" tIns="44450" rIns="90488" bIns="44450"/>
          <a:lstStyle/>
          <a:p>
            <a:pPr eaLnBrk="1" hangingPunct="1">
              <a:lnSpc>
                <a:spcPct val="90000"/>
              </a:lnSpc>
            </a:pPr>
            <a:r>
              <a:rPr lang="en-US" sz="2800">
                <a:latin typeface="Gill Sans" charset="0"/>
              </a:rPr>
              <a:t>34-year-old woman </a:t>
            </a:r>
          </a:p>
          <a:p>
            <a:pPr eaLnBrk="1" hangingPunct="1">
              <a:lnSpc>
                <a:spcPct val="90000"/>
              </a:lnSpc>
            </a:pPr>
            <a:r>
              <a:rPr lang="en-US" sz="2800">
                <a:latin typeface="Gill Sans" charset="0"/>
              </a:rPr>
              <a:t>2-year history of RA</a:t>
            </a:r>
          </a:p>
          <a:p>
            <a:pPr eaLnBrk="1" hangingPunct="1">
              <a:lnSpc>
                <a:spcPct val="90000"/>
              </a:lnSpc>
            </a:pPr>
            <a:r>
              <a:rPr lang="en-US" sz="2800">
                <a:latin typeface="Gill Sans" charset="0"/>
              </a:rPr>
              <a:t>Morning stiffness = </a:t>
            </a:r>
            <a:r>
              <a:rPr lang="en-US" sz="2800" u="sng">
                <a:latin typeface="Gill Sans" charset="0"/>
              </a:rPr>
              <a:t>3 hours</a:t>
            </a:r>
            <a:endParaRPr lang="en-US" sz="2800">
              <a:latin typeface="Gill Sans" charset="0"/>
            </a:endParaRPr>
          </a:p>
          <a:p>
            <a:pPr eaLnBrk="1" hangingPunct="1">
              <a:lnSpc>
                <a:spcPct val="90000"/>
              </a:lnSpc>
            </a:pPr>
            <a:r>
              <a:rPr lang="en-US" sz="2800">
                <a:latin typeface="Gill Sans" charset="0"/>
              </a:rPr>
              <a:t>Exam</a:t>
            </a:r>
            <a:endParaRPr lang="en-US" sz="2400">
              <a:latin typeface="Gill Sans" charset="0"/>
            </a:endParaRPr>
          </a:p>
          <a:p>
            <a:pPr lvl="1" eaLnBrk="1" hangingPunct="1">
              <a:lnSpc>
                <a:spcPct val="90000"/>
              </a:lnSpc>
            </a:pPr>
            <a:r>
              <a:rPr lang="en-US" sz="2400">
                <a:latin typeface="Gill Sans" charset="0"/>
                <a:ea typeface="ＭＳ Ｐゴシック" charset="-128"/>
              </a:rPr>
              <a:t>Synovitis: </a:t>
            </a:r>
            <a:r>
              <a:rPr lang="en-US" sz="2400" u="sng">
                <a:latin typeface="Gill Sans" charset="0"/>
                <a:ea typeface="ＭＳ Ｐゴシック" charset="-128"/>
              </a:rPr>
              <a:t>3+ swelling</a:t>
            </a:r>
            <a:r>
              <a:rPr lang="en-US" sz="2400">
                <a:latin typeface="Gill Sans" charset="0"/>
                <a:ea typeface="ＭＳ Ｐゴシック" charset="-128"/>
              </a:rPr>
              <a:t> of MCP, PIP, wrist, and MTP joints</a:t>
            </a:r>
          </a:p>
          <a:p>
            <a:pPr lvl="1" eaLnBrk="1" hangingPunct="1">
              <a:lnSpc>
                <a:spcPct val="90000"/>
              </a:lnSpc>
            </a:pPr>
            <a:r>
              <a:rPr lang="en-US" sz="2400" u="sng">
                <a:latin typeface="Gill Sans" charset="0"/>
                <a:ea typeface="ＭＳ Ｐゴシック" charset="-128"/>
              </a:rPr>
              <a:t>Ulnar deviation, decreased ROM wrists</a:t>
            </a:r>
            <a:endParaRPr lang="en-US" sz="2400">
              <a:latin typeface="Gill Sans" charset="0"/>
              <a:ea typeface="ＭＳ Ｐゴシック" charset="-128"/>
            </a:endParaRPr>
          </a:p>
          <a:p>
            <a:pPr lvl="1" eaLnBrk="1" hangingPunct="1">
              <a:lnSpc>
                <a:spcPct val="90000"/>
              </a:lnSpc>
            </a:pPr>
            <a:r>
              <a:rPr lang="en-US" sz="2400" u="sng">
                <a:latin typeface="Gill Sans" charset="0"/>
                <a:ea typeface="ＭＳ Ｐゴシック" charset="-128"/>
              </a:rPr>
              <a:t>nodules</a:t>
            </a:r>
            <a:r>
              <a:rPr lang="en-US" sz="2400">
                <a:latin typeface="Gill Sans" charset="0"/>
                <a:ea typeface="ＭＳ Ｐゴシック" charset="-128"/>
              </a:rPr>
              <a:t> on elbows</a:t>
            </a:r>
            <a:endParaRPr lang="en-US" sz="2000">
              <a:latin typeface="Gill Sans" charset="0"/>
              <a:ea typeface="ＭＳ Ｐゴシック" charset="-128"/>
            </a:endParaRPr>
          </a:p>
          <a:p>
            <a:pPr eaLnBrk="1" hangingPunct="1">
              <a:lnSpc>
                <a:spcPct val="90000"/>
              </a:lnSpc>
            </a:pPr>
            <a:r>
              <a:rPr lang="en-US" sz="2800">
                <a:latin typeface="Gill Sans" charset="0"/>
              </a:rPr>
              <a:t>Labs</a:t>
            </a:r>
            <a:endParaRPr lang="en-US" sz="2400">
              <a:latin typeface="Gill Sans" charset="0"/>
            </a:endParaRPr>
          </a:p>
          <a:p>
            <a:pPr lvl="1" eaLnBrk="1" hangingPunct="1">
              <a:lnSpc>
                <a:spcPct val="90000"/>
              </a:lnSpc>
            </a:pPr>
            <a:r>
              <a:rPr lang="en-US" sz="2400">
                <a:latin typeface="Gill Sans" charset="0"/>
                <a:ea typeface="ＭＳ Ｐゴシック" charset="-128"/>
              </a:rPr>
              <a:t>ESR and CRP elevated</a:t>
            </a:r>
          </a:p>
          <a:p>
            <a:pPr lvl="1" eaLnBrk="1" hangingPunct="1">
              <a:lnSpc>
                <a:spcPct val="90000"/>
              </a:lnSpc>
            </a:pPr>
            <a:r>
              <a:rPr lang="en-US" sz="2400">
                <a:latin typeface="Gill Sans" charset="0"/>
                <a:ea typeface="ＭＳ Ｐゴシック" charset="-128"/>
              </a:rPr>
              <a:t>RF positive and CCP positive</a:t>
            </a:r>
            <a:endParaRPr lang="en-US" sz="2000">
              <a:latin typeface="Gill Sans" charset="0"/>
              <a:ea typeface="ＭＳ Ｐゴシック" charset="-128"/>
            </a:endParaRPr>
          </a:p>
          <a:p>
            <a:pPr eaLnBrk="1" hangingPunct="1">
              <a:lnSpc>
                <a:spcPct val="90000"/>
              </a:lnSpc>
            </a:pPr>
            <a:r>
              <a:rPr lang="en-US" sz="2800" u="sng">
                <a:latin typeface="Gill Sans" charset="0"/>
              </a:rPr>
              <a:t>prednisone (10 mg QD) + MTX (25 mg Qweek)</a:t>
            </a:r>
            <a:endParaRPr lang="en-US" sz="2400">
              <a:latin typeface="Gill Sans" charset="0"/>
            </a:endParaRPr>
          </a:p>
        </p:txBody>
      </p:sp>
      <p:sp>
        <p:nvSpPr>
          <p:cNvPr id="139268" name="Rectangle 4"/>
          <p:cNvSpPr>
            <a:spLocks noGrp="1" noChangeArrowheads="1"/>
          </p:cNvSpPr>
          <p:nvPr>
            <p:ph type="title"/>
          </p:nvPr>
        </p:nvSpPr>
        <p:spPr>
          <a:noFill/>
        </p:spPr>
        <p:txBody>
          <a:bodyPr/>
          <a:lstStyle/>
          <a:p>
            <a:pPr eaLnBrk="1" hangingPunct="1"/>
            <a:r>
              <a:rPr lang="en-US">
                <a:latin typeface="Gill Sans" charset="0"/>
              </a:rPr>
              <a:t>Case #3</a:t>
            </a:r>
            <a:endParaRPr lang="en-US" sz="3600"/>
          </a:p>
        </p:txBody>
      </p:sp>
      <p:sp>
        <p:nvSpPr>
          <p:cNvPr id="139269" name="Line 5"/>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5"/>
          <p:cNvSpPr>
            <a:spLocks noChangeArrowheads="1"/>
          </p:cNvSpPr>
          <p:nvPr/>
        </p:nvSpPr>
        <p:spPr bwMode="auto">
          <a:xfrm>
            <a:off x="6073775" y="6478588"/>
            <a:ext cx="2895600" cy="215900"/>
          </a:xfrm>
          <a:prstGeom prst="rect">
            <a:avLst/>
          </a:prstGeom>
          <a:noFill/>
          <a:ln w="12700">
            <a:noFill/>
            <a:miter lim="800000"/>
            <a:headEnd/>
            <a:tailEnd/>
          </a:ln>
        </p:spPr>
        <p:txBody>
          <a:bodyPr wrap="none" anchor="ctr">
            <a:prstTxWarp prst="textNoShape">
              <a:avLst/>
            </a:prstTxWarp>
          </a:bodyPr>
          <a:lstStyle/>
          <a:p>
            <a:endParaRPr lang="en-US"/>
          </a:p>
        </p:txBody>
      </p:sp>
      <p:sp>
        <p:nvSpPr>
          <p:cNvPr id="141316" name="Rectangle 6"/>
          <p:cNvSpPr>
            <a:spLocks noGrp="1" noChangeArrowheads="1"/>
          </p:cNvSpPr>
          <p:nvPr>
            <p:ph type="body" idx="1"/>
          </p:nvPr>
        </p:nvSpPr>
        <p:spPr>
          <a:noFill/>
        </p:spPr>
        <p:txBody>
          <a:bodyPr lIns="90488" tIns="44450" rIns="90488" bIns="44450"/>
          <a:lstStyle/>
          <a:p>
            <a:pPr eaLnBrk="1" hangingPunct="1">
              <a:lnSpc>
                <a:spcPct val="90000"/>
              </a:lnSpc>
            </a:pPr>
            <a:r>
              <a:rPr lang="en-US" sz="2800">
                <a:latin typeface="Gill Sans" charset="0"/>
              </a:rPr>
              <a:t>Assessment</a:t>
            </a:r>
          </a:p>
          <a:p>
            <a:pPr lvl="1" eaLnBrk="1" hangingPunct="1">
              <a:lnSpc>
                <a:spcPct val="90000"/>
              </a:lnSpc>
              <a:buSzPct val="70000"/>
              <a:buFontTx/>
              <a:buChar char="•"/>
            </a:pPr>
            <a:r>
              <a:rPr lang="en-US" sz="2400">
                <a:latin typeface="Gill Sans" charset="0"/>
                <a:ea typeface="ＭＳ Ｐゴシック" charset="-128"/>
              </a:rPr>
              <a:t>current activity: </a:t>
            </a:r>
            <a:r>
              <a:rPr lang="en-US" sz="2400" i="1">
                <a:latin typeface="Gill Sans" charset="0"/>
                <a:ea typeface="ＭＳ Ｐゴシック" charset="-128"/>
              </a:rPr>
              <a:t>severe, poorly controlled on MTX</a:t>
            </a:r>
            <a:endParaRPr lang="en-US" sz="2400">
              <a:latin typeface="Gill Sans" charset="0"/>
              <a:ea typeface="ＭＳ Ｐゴシック" charset="-128"/>
            </a:endParaRPr>
          </a:p>
          <a:p>
            <a:pPr lvl="1" eaLnBrk="1" hangingPunct="1">
              <a:lnSpc>
                <a:spcPct val="90000"/>
              </a:lnSpc>
              <a:buSzPct val="70000"/>
              <a:buFontTx/>
              <a:buChar char="•"/>
            </a:pPr>
            <a:r>
              <a:rPr lang="en-US" sz="2400">
                <a:latin typeface="Gill Sans" charset="0"/>
                <a:ea typeface="ＭＳ Ｐゴシック" charset="-128"/>
              </a:rPr>
              <a:t>Clear destruction with CCP+</a:t>
            </a:r>
          </a:p>
          <a:p>
            <a:pPr lvl="1" eaLnBrk="1" hangingPunct="1">
              <a:lnSpc>
                <a:spcPct val="90000"/>
              </a:lnSpc>
              <a:buSzPct val="70000"/>
              <a:buFontTx/>
              <a:buChar char="•"/>
            </a:pPr>
            <a:r>
              <a:rPr lang="en-US" sz="2400">
                <a:latin typeface="Gill Sans" charset="0"/>
                <a:ea typeface="ＭＳ Ｐゴシック" charset="-128"/>
              </a:rPr>
              <a:t>progressive course</a:t>
            </a:r>
            <a:endParaRPr lang="en-US">
              <a:latin typeface="Gill Sans" charset="0"/>
              <a:ea typeface="ＭＳ Ｐゴシック" charset="-128"/>
            </a:endParaRPr>
          </a:p>
          <a:p>
            <a:pPr lvl="1" eaLnBrk="1" hangingPunct="1">
              <a:lnSpc>
                <a:spcPct val="90000"/>
              </a:lnSpc>
              <a:buSzPct val="70000"/>
              <a:buFontTx/>
              <a:buNone/>
            </a:pPr>
            <a:endParaRPr lang="en-US">
              <a:latin typeface="Gill Sans" charset="0"/>
              <a:ea typeface="ＭＳ Ｐゴシック" charset="-128"/>
            </a:endParaRPr>
          </a:p>
          <a:p>
            <a:pPr eaLnBrk="1" hangingPunct="1">
              <a:lnSpc>
                <a:spcPct val="90000"/>
              </a:lnSpc>
            </a:pPr>
            <a:r>
              <a:rPr lang="en-US" sz="2800">
                <a:latin typeface="Gill Sans" charset="0"/>
              </a:rPr>
              <a:t>Treatment</a:t>
            </a:r>
          </a:p>
          <a:p>
            <a:pPr lvl="1" eaLnBrk="1" hangingPunct="1">
              <a:lnSpc>
                <a:spcPct val="90000"/>
              </a:lnSpc>
              <a:buSzPct val="70000"/>
              <a:buFontTx/>
              <a:buChar char="•"/>
            </a:pPr>
            <a:r>
              <a:rPr lang="en-US" sz="2400">
                <a:latin typeface="Gill Sans" charset="0"/>
                <a:ea typeface="ＭＳ Ｐゴシック" charset="-128"/>
              </a:rPr>
              <a:t>continue prednisone, NSAIDs, MTX</a:t>
            </a:r>
          </a:p>
          <a:p>
            <a:pPr lvl="1" eaLnBrk="1" hangingPunct="1">
              <a:lnSpc>
                <a:spcPct val="90000"/>
              </a:lnSpc>
              <a:buSzPct val="70000"/>
              <a:buFontTx/>
              <a:buChar char="•"/>
            </a:pPr>
            <a:r>
              <a:rPr lang="en-US" sz="2400">
                <a:latin typeface="Gill Sans" charset="0"/>
                <a:ea typeface="ＭＳ Ｐゴシック" charset="-128"/>
              </a:rPr>
              <a:t>Add anti-</a:t>
            </a:r>
            <a:r>
              <a:rPr lang="en-US" sz="2400" smtClean="0">
                <a:latin typeface="Gill Sans" charset="0"/>
                <a:ea typeface="ＭＳ Ｐゴシック" charset="-128"/>
              </a:rPr>
              <a:t>TNF </a:t>
            </a:r>
            <a:r>
              <a:rPr lang="en-US" sz="2400">
                <a:latin typeface="Gill Sans" charset="0"/>
                <a:ea typeface="ＭＳ Ｐゴシック" charset="-128"/>
              </a:rPr>
              <a:t>therapy</a:t>
            </a:r>
          </a:p>
          <a:p>
            <a:pPr lvl="1" eaLnBrk="1" hangingPunct="1">
              <a:lnSpc>
                <a:spcPct val="90000"/>
              </a:lnSpc>
              <a:buSzPct val="70000"/>
              <a:buFontTx/>
              <a:buChar char="•"/>
            </a:pPr>
            <a:r>
              <a:rPr lang="en-US" sz="2400">
                <a:latin typeface="Gill Sans" charset="0"/>
                <a:ea typeface="ＭＳ Ｐゴシック" charset="-128"/>
              </a:rPr>
              <a:t>Education on risks of infection</a:t>
            </a:r>
          </a:p>
          <a:p>
            <a:pPr lvl="1" eaLnBrk="1" hangingPunct="1">
              <a:lnSpc>
                <a:spcPct val="90000"/>
              </a:lnSpc>
              <a:buSzPct val="70000"/>
              <a:buFontTx/>
              <a:buChar char="•"/>
            </a:pPr>
            <a:r>
              <a:rPr lang="en-US" sz="2400">
                <a:latin typeface="Gill Sans" charset="0"/>
                <a:ea typeface="ＭＳ Ｐゴシック" charset="-128"/>
              </a:rPr>
              <a:t>ROM, conditioning, and strengthening exercises</a:t>
            </a:r>
            <a:r>
              <a:rPr lang="en-US">
                <a:latin typeface="Gill Sans" charset="0"/>
                <a:ea typeface="ＭＳ Ｐゴシック" charset="-128"/>
              </a:rPr>
              <a:t> </a:t>
            </a:r>
          </a:p>
          <a:p>
            <a:pPr eaLnBrk="1" hangingPunct="1">
              <a:lnSpc>
                <a:spcPct val="90000"/>
              </a:lnSpc>
              <a:buClr>
                <a:srgbClr val="FDFF2A"/>
              </a:buClr>
            </a:pPr>
            <a:endParaRPr lang="en-US" sz="2800">
              <a:latin typeface="Gill Sans" charset="0"/>
            </a:endParaRPr>
          </a:p>
        </p:txBody>
      </p:sp>
      <p:sp>
        <p:nvSpPr>
          <p:cNvPr id="141317" name="Rectangle 7"/>
          <p:cNvSpPr>
            <a:spLocks noGrp="1" noChangeArrowheads="1"/>
          </p:cNvSpPr>
          <p:nvPr>
            <p:ph type="title"/>
          </p:nvPr>
        </p:nvSpPr>
        <p:spPr>
          <a:noFill/>
        </p:spPr>
        <p:txBody>
          <a:bodyPr/>
          <a:lstStyle/>
          <a:p>
            <a:pPr eaLnBrk="1" hangingPunct="1"/>
            <a:r>
              <a:rPr lang="en-US">
                <a:latin typeface="Gill Sans" charset="0"/>
              </a:rPr>
              <a:t>Case #3 (continued)</a:t>
            </a:r>
            <a:endParaRPr lang="en-US" sz="3600"/>
          </a:p>
        </p:txBody>
      </p:sp>
      <p:sp>
        <p:nvSpPr>
          <p:cNvPr id="141318" name="Line 8"/>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nvGrpSpPr>
          <p:cNvPr id="141319" name="Group 11"/>
          <p:cNvGrpSpPr>
            <a:grpSpLocks/>
          </p:cNvGrpSpPr>
          <p:nvPr/>
        </p:nvGrpSpPr>
        <p:grpSpPr bwMode="auto">
          <a:xfrm>
            <a:off x="5840413" y="2297113"/>
            <a:ext cx="3913187" cy="2046287"/>
            <a:chOff x="3679" y="1447"/>
            <a:chExt cx="2465" cy="1289"/>
          </a:xfrm>
        </p:grpSpPr>
        <p:grpSp>
          <p:nvGrpSpPr>
            <p:cNvPr id="141321" name="Group 2"/>
            <p:cNvGrpSpPr>
              <a:grpSpLocks noChangeAspect="1"/>
            </p:cNvGrpSpPr>
            <p:nvPr/>
          </p:nvGrpSpPr>
          <p:grpSpPr bwMode="auto">
            <a:xfrm>
              <a:off x="3679" y="1447"/>
              <a:ext cx="2465" cy="1289"/>
              <a:chOff x="2869" y="1536"/>
              <a:chExt cx="3083" cy="1612"/>
            </a:xfrm>
          </p:grpSpPr>
          <p:graphicFrame>
            <p:nvGraphicFramePr>
              <p:cNvPr id="141314" name="Object 2">
                <a:hlinkClick r:id="" action="ppaction://ole?verb=0"/>
              </p:cNvPr>
              <p:cNvGraphicFramePr>
                <a:graphicFrameLocks noChangeAspect="1"/>
              </p:cNvGraphicFramePr>
              <p:nvPr/>
            </p:nvGraphicFramePr>
            <p:xfrm>
              <a:off x="2869" y="1536"/>
              <a:ext cx="2891" cy="1612"/>
            </p:xfrm>
            <a:graphic>
              <a:graphicData uri="http://schemas.openxmlformats.org/presentationml/2006/ole">
                <mc:AlternateContent xmlns:mc="http://schemas.openxmlformats.org/markup-compatibility/2006">
                  <mc:Choice xmlns:v="urn:schemas-microsoft-com:vml" Requires="v">
                    <p:oleObj spid="_x0000_s141329" name="Chart" r:id="rId4" imgW="5740400" imgH="3200400" progId="MSGraph.Chart.8">
                      <p:embed followColorScheme="full"/>
                    </p:oleObj>
                  </mc:Choice>
                  <mc:Fallback>
                    <p:oleObj name="Chart" r:id="rId4" imgW="5740400" imgH="3200400"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9" y="1536"/>
                            <a:ext cx="2891" cy="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1323" name="Rectangle 4"/>
              <p:cNvSpPr>
                <a:spLocks noChangeAspect="1" noChangeArrowheads="1"/>
              </p:cNvSpPr>
              <p:nvPr/>
            </p:nvSpPr>
            <p:spPr bwMode="auto">
              <a:xfrm>
                <a:off x="5184" y="1824"/>
                <a:ext cx="768" cy="672"/>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grpSp>
        <p:sp>
          <p:nvSpPr>
            <p:cNvPr id="141322" name="Text Box 9"/>
            <p:cNvSpPr txBox="1">
              <a:spLocks noChangeArrowheads="1"/>
            </p:cNvSpPr>
            <p:nvPr/>
          </p:nvSpPr>
          <p:spPr bwMode="auto">
            <a:xfrm>
              <a:off x="5097" y="1848"/>
              <a:ext cx="263" cy="480"/>
            </a:xfrm>
            <a:prstGeom prst="rect">
              <a:avLst/>
            </a:prstGeom>
            <a:noFill/>
            <a:ln w="9525">
              <a:noFill/>
              <a:miter lim="800000"/>
              <a:headEnd/>
              <a:tailEnd/>
            </a:ln>
          </p:spPr>
          <p:txBody>
            <a:bodyPr wrap="none">
              <a:prstTxWarp prst="textNoShape">
                <a:avLst/>
              </a:prstTxWarp>
              <a:spAutoFit/>
            </a:bodyPr>
            <a:lstStyle/>
            <a:p>
              <a:r>
                <a:rPr lang="en-US" sz="4400">
                  <a:solidFill>
                    <a:srgbClr val="FD4D1C"/>
                  </a:solidFill>
                  <a:latin typeface="Gill Sans" charset="0"/>
                </a:rPr>
                <a:t>*</a:t>
              </a:r>
            </a:p>
          </p:txBody>
        </p:sp>
      </p:grpSp>
      <p:sp>
        <p:nvSpPr>
          <p:cNvPr id="201738" name="Text Box 10"/>
          <p:cNvSpPr txBox="1">
            <a:spLocks noChangeArrowheads="1"/>
          </p:cNvSpPr>
          <p:nvPr/>
        </p:nvSpPr>
        <p:spPr bwMode="auto">
          <a:xfrm>
            <a:off x="5334000" y="5983288"/>
            <a:ext cx="3429000" cy="831850"/>
          </a:xfrm>
          <a:prstGeom prst="rect">
            <a:avLst/>
          </a:prstGeom>
          <a:solidFill>
            <a:srgbClr val="F6FF9B"/>
          </a:solidFill>
          <a:ln w="9525">
            <a:solidFill>
              <a:schemeClr val="tx1"/>
            </a:solidFill>
            <a:miter lim="800000"/>
            <a:headEnd/>
            <a:tailEnd/>
          </a:ln>
        </p:spPr>
        <p:txBody>
          <a:bodyPr>
            <a:prstTxWarp prst="textNoShape">
              <a:avLst/>
            </a:prstTxWarp>
            <a:spAutoFit/>
          </a:bodyPr>
          <a:lstStyle/>
          <a:p>
            <a:pPr algn="ctr">
              <a:spcBef>
                <a:spcPct val="50000"/>
              </a:spcBef>
            </a:pPr>
            <a:r>
              <a:rPr lang="en-US" sz="2400" i="1">
                <a:latin typeface="Gill Sans" charset="0"/>
              </a:rPr>
              <a:t>~1/3 of patients will respond adequately</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4495800" y="1066800"/>
            <a:ext cx="3505200" cy="23876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pPr eaLnBrk="0" hangingPunct="0"/>
            <a:endParaRPr lang="en-US"/>
          </a:p>
        </p:txBody>
      </p:sp>
      <p:sp>
        <p:nvSpPr>
          <p:cNvPr id="30724" name="Line 5"/>
          <p:cNvSpPr>
            <a:spLocks noChangeShapeType="1"/>
          </p:cNvSpPr>
          <p:nvPr/>
        </p:nvSpPr>
        <p:spPr bwMode="auto">
          <a:xfrm>
            <a:off x="457200" y="1295400"/>
            <a:ext cx="8153400" cy="0"/>
          </a:xfrm>
          <a:prstGeom prst="line">
            <a:avLst/>
          </a:prstGeom>
          <a:noFill/>
          <a:ln w="38100">
            <a:solidFill>
              <a:srgbClr val="0072B9"/>
            </a:solidFill>
            <a:round/>
            <a:headEnd/>
            <a:tailEnd/>
          </a:ln>
        </p:spPr>
        <p:txBody>
          <a:bodyPr wrap="none" anchor="ctr">
            <a:prstTxWarp prst="textNoShape">
              <a:avLst/>
            </a:prstTxWarp>
          </a:bodyPr>
          <a:lstStyle/>
          <a:p>
            <a:endParaRPr lang="en-US"/>
          </a:p>
        </p:txBody>
      </p:sp>
      <p:sp>
        <p:nvSpPr>
          <p:cNvPr id="30725" name="Rectangle 4"/>
          <p:cNvSpPr>
            <a:spLocks noGrp="1" noChangeArrowheads="1"/>
          </p:cNvSpPr>
          <p:nvPr>
            <p:ph type="title"/>
          </p:nvPr>
        </p:nvSpPr>
        <p:spPr>
          <a:xfrm>
            <a:off x="685800" y="228600"/>
            <a:ext cx="8001000" cy="1143000"/>
          </a:xfrm>
        </p:spPr>
        <p:txBody>
          <a:bodyPr/>
          <a:lstStyle/>
          <a:p>
            <a:pPr eaLnBrk="1" hangingPunct="1"/>
            <a:r>
              <a:rPr lang="en-US" dirty="0" smtClean="0">
                <a:latin typeface="Trebuchet MS" charset="0"/>
              </a:rPr>
              <a:t>Understanding pathogenesis</a:t>
            </a:r>
            <a:endParaRPr lang="en-US" dirty="0" smtClean="0">
              <a:latin typeface="Gill Sans" charset="0"/>
            </a:endParaRPr>
          </a:p>
        </p:txBody>
      </p:sp>
      <p:pic>
        <p:nvPicPr>
          <p:cNvPr id="7" name="Picture 6" descr="pathra.tiff"/>
          <p:cNvPicPr>
            <a:picLocks noChangeAspect="1"/>
          </p:cNvPicPr>
          <p:nvPr/>
        </p:nvPicPr>
        <p:blipFill>
          <a:blip r:embed="rId3"/>
          <a:stretch>
            <a:fillRect/>
          </a:stretch>
        </p:blipFill>
        <p:spPr>
          <a:xfrm>
            <a:off x="0" y="1447800"/>
            <a:ext cx="9144000" cy="4651652"/>
          </a:xfrm>
          <a:prstGeom prst="rect">
            <a:avLst/>
          </a:prstGeom>
        </p:spPr>
      </p:pic>
      <p:sp>
        <p:nvSpPr>
          <p:cNvPr id="8" name="Rectangle 7"/>
          <p:cNvSpPr>
            <a:spLocks noChangeArrowheads="1"/>
          </p:cNvSpPr>
          <p:nvPr/>
        </p:nvSpPr>
        <p:spPr bwMode="auto">
          <a:xfrm>
            <a:off x="6078538" y="6172200"/>
            <a:ext cx="2836862" cy="457200"/>
          </a:xfrm>
          <a:prstGeom prst="rect">
            <a:avLst/>
          </a:prstGeom>
          <a:noFill/>
          <a:ln w="12700">
            <a:noFill/>
            <a:miter lim="800000"/>
            <a:headEnd/>
            <a:tailEnd/>
          </a:ln>
        </p:spPr>
        <p:txBody>
          <a:bodyPr lIns="90488" tIns="44450" rIns="90488" bIns="44450" anchor="b">
            <a:prstTxWarp prst="textNoShape">
              <a:avLst/>
            </a:prstTxWarp>
          </a:bodyPr>
          <a:lstStyle/>
          <a:p>
            <a:pPr eaLnBrk="0" hangingPunct="0"/>
            <a:r>
              <a:rPr lang="en-US" sz="1600" dirty="0" err="1" smtClean="0">
                <a:latin typeface="Times" charset="0"/>
              </a:rPr>
              <a:t>Klareskog</a:t>
            </a:r>
            <a:r>
              <a:rPr lang="en-US" sz="1600" dirty="0" smtClean="0">
                <a:latin typeface="Times" charset="0"/>
              </a:rPr>
              <a:t> et al </a:t>
            </a:r>
            <a:r>
              <a:rPr lang="en-US" sz="1600" i="1" dirty="0" smtClean="0">
                <a:latin typeface="Times" charset="0"/>
              </a:rPr>
              <a:t>Lancet </a:t>
            </a:r>
            <a:r>
              <a:rPr lang="en-US" sz="1600" dirty="0" smtClean="0">
                <a:latin typeface="Times" charset="0"/>
              </a:rPr>
              <a:t>2009</a:t>
            </a:r>
            <a:endParaRPr lang="en-US" sz="1600" dirty="0">
              <a:latin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Gill Sans" charset="0"/>
              </a:rPr>
              <a:t>Clinical characteristics</a:t>
            </a:r>
            <a:endParaRPr lang="en-US" sz="3600"/>
          </a:p>
        </p:txBody>
      </p:sp>
      <p:sp>
        <p:nvSpPr>
          <p:cNvPr id="32771" name="Rectangle 3"/>
          <p:cNvSpPr>
            <a:spLocks noGrp="1" noChangeArrowheads="1"/>
          </p:cNvSpPr>
          <p:nvPr>
            <p:ph type="body" idx="1"/>
          </p:nvPr>
        </p:nvSpPr>
        <p:spPr>
          <a:xfrm>
            <a:off x="457200" y="1447800"/>
            <a:ext cx="8229600" cy="4525963"/>
          </a:xfrm>
        </p:spPr>
        <p:txBody>
          <a:bodyPr/>
          <a:lstStyle/>
          <a:p>
            <a:pPr eaLnBrk="1" hangingPunct="1">
              <a:lnSpc>
                <a:spcPct val="90000"/>
              </a:lnSpc>
              <a:buFontTx/>
              <a:buNone/>
            </a:pPr>
            <a:endParaRPr lang="en-US" sz="2000" dirty="0">
              <a:latin typeface="Gill Sans" charset="0"/>
            </a:endParaRPr>
          </a:p>
          <a:p>
            <a:pPr eaLnBrk="1" hangingPunct="1">
              <a:lnSpc>
                <a:spcPct val="90000"/>
              </a:lnSpc>
              <a:buClr>
                <a:schemeClr val="tx1"/>
              </a:buClr>
              <a:buSzPct val="90000"/>
            </a:pPr>
            <a:r>
              <a:rPr lang="en-US" sz="2400" dirty="0">
                <a:latin typeface="Gill Sans" charset="0"/>
              </a:rPr>
              <a:t>Systemic chronic inflammatory disease</a:t>
            </a:r>
          </a:p>
          <a:p>
            <a:pPr eaLnBrk="1" hangingPunct="1">
              <a:lnSpc>
                <a:spcPct val="90000"/>
              </a:lnSpc>
              <a:buClr>
                <a:schemeClr val="tx1"/>
              </a:buClr>
              <a:buSzPct val="90000"/>
            </a:pPr>
            <a:r>
              <a:rPr lang="en-US" sz="2400" dirty="0">
                <a:latin typeface="Gill Sans" charset="0"/>
              </a:rPr>
              <a:t>Mainly affects synovial joints</a:t>
            </a:r>
          </a:p>
          <a:p>
            <a:pPr eaLnBrk="1" hangingPunct="1">
              <a:lnSpc>
                <a:spcPct val="90000"/>
              </a:lnSpc>
              <a:buClr>
                <a:schemeClr val="tx1"/>
              </a:buClr>
              <a:buSzPct val="90000"/>
            </a:pPr>
            <a:r>
              <a:rPr lang="en-US" sz="2400" dirty="0">
                <a:latin typeface="Gill Sans" charset="0"/>
              </a:rPr>
              <a:t>Variable expression </a:t>
            </a:r>
          </a:p>
          <a:p>
            <a:pPr eaLnBrk="1" hangingPunct="1">
              <a:lnSpc>
                <a:spcPct val="90000"/>
              </a:lnSpc>
              <a:buClr>
                <a:schemeClr val="tx1"/>
              </a:buClr>
              <a:buSzPct val="90000"/>
            </a:pPr>
            <a:r>
              <a:rPr lang="en-US" sz="2400" dirty="0">
                <a:latin typeface="Gill Sans" charset="0"/>
              </a:rPr>
              <a:t>Extra-</a:t>
            </a:r>
            <a:r>
              <a:rPr lang="en-US" sz="2400" dirty="0" err="1">
                <a:latin typeface="Gill Sans" charset="0"/>
              </a:rPr>
              <a:t>articular</a:t>
            </a:r>
            <a:r>
              <a:rPr lang="en-US" sz="2400" dirty="0">
                <a:latin typeface="Gill Sans" charset="0"/>
              </a:rPr>
              <a:t> manifestations (e.g., nodules, ILD, ocular)</a:t>
            </a:r>
          </a:p>
          <a:p>
            <a:pPr eaLnBrk="1" hangingPunct="1">
              <a:lnSpc>
                <a:spcPct val="90000"/>
              </a:lnSpc>
              <a:buClr>
                <a:schemeClr val="tx1"/>
              </a:buClr>
              <a:buSzPct val="90000"/>
            </a:pPr>
            <a:endParaRPr lang="en-US" sz="2400" dirty="0">
              <a:latin typeface="Gill Sans" charset="0"/>
            </a:endParaRPr>
          </a:p>
          <a:p>
            <a:pPr eaLnBrk="1" hangingPunct="1">
              <a:lnSpc>
                <a:spcPct val="90000"/>
              </a:lnSpc>
              <a:buClr>
                <a:schemeClr val="tx1"/>
              </a:buClr>
              <a:buSzPct val="90000"/>
            </a:pPr>
            <a:r>
              <a:rPr lang="en-US" sz="2400" dirty="0">
                <a:latin typeface="Gill Sans" charset="0"/>
              </a:rPr>
              <a:t>Prevalence ~1%</a:t>
            </a:r>
          </a:p>
          <a:p>
            <a:pPr eaLnBrk="1" hangingPunct="1">
              <a:lnSpc>
                <a:spcPct val="90000"/>
              </a:lnSpc>
              <a:buClr>
                <a:schemeClr val="tx1"/>
              </a:buClr>
              <a:buSzPct val="90000"/>
            </a:pPr>
            <a:r>
              <a:rPr lang="en-US" sz="2400" dirty="0">
                <a:latin typeface="Gill Sans" charset="0"/>
              </a:rPr>
              <a:t>Worldwide distribution</a:t>
            </a:r>
          </a:p>
          <a:p>
            <a:pPr eaLnBrk="1" hangingPunct="1">
              <a:lnSpc>
                <a:spcPct val="90000"/>
              </a:lnSpc>
              <a:buClr>
                <a:schemeClr val="tx1"/>
              </a:buClr>
              <a:buSzPct val="90000"/>
            </a:pPr>
            <a:r>
              <a:rPr lang="en-US" sz="2400" dirty="0">
                <a:latin typeface="Gill Sans" charset="0"/>
              </a:rPr>
              <a:t>Female: Male ratio 3:1</a:t>
            </a:r>
          </a:p>
          <a:p>
            <a:pPr eaLnBrk="1" hangingPunct="1">
              <a:lnSpc>
                <a:spcPct val="90000"/>
              </a:lnSpc>
              <a:buClr>
                <a:schemeClr val="tx1"/>
              </a:buClr>
              <a:buSzPct val="90000"/>
            </a:pPr>
            <a:r>
              <a:rPr lang="en-US" sz="2400" dirty="0">
                <a:latin typeface="Gill Sans" charset="0"/>
              </a:rPr>
              <a:t>Peak age of onset</a:t>
            </a:r>
            <a:r>
              <a:rPr lang="en-US" sz="2400" dirty="0" smtClean="0">
                <a:latin typeface="Gill Sans" charset="0"/>
              </a:rPr>
              <a:t> 30 </a:t>
            </a:r>
            <a:r>
              <a:rPr lang="en-US" sz="2400" dirty="0">
                <a:latin typeface="Gill Sans" charset="0"/>
              </a:rPr>
              <a:t>– 50 </a:t>
            </a:r>
            <a:r>
              <a:rPr lang="en-US" sz="2400" dirty="0" smtClean="0">
                <a:latin typeface="Gill Sans" charset="0"/>
              </a:rPr>
              <a:t>years (median in 40’s)</a:t>
            </a:r>
            <a:endParaRPr lang="en-US" sz="2000" dirty="0">
              <a:latin typeface="Gill Sans" charset="0"/>
            </a:endParaRPr>
          </a:p>
        </p:txBody>
      </p:sp>
      <p:sp>
        <p:nvSpPr>
          <p:cNvPr id="32772" name="Line 4"/>
          <p:cNvSpPr>
            <a:spLocks noChangeShapeType="1"/>
          </p:cNvSpPr>
          <p:nvPr/>
        </p:nvSpPr>
        <p:spPr bwMode="auto">
          <a:xfrm>
            <a:off x="381000" y="1219200"/>
            <a:ext cx="8382000"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1315</TotalTime>
  <Words>4402</Words>
  <Application>Microsoft Macintosh PowerPoint</Application>
  <PresentationFormat>On-screen Show (4:3)</PresentationFormat>
  <Paragraphs>674</Paragraphs>
  <Slides>74</Slides>
  <Notes>62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Default Design</vt:lpstr>
      <vt:lpstr>Chart</vt:lpstr>
      <vt:lpstr>Clinical features and research opportunities in rheumatoid arthritis</vt:lpstr>
      <vt:lpstr>Overview</vt:lpstr>
      <vt:lpstr>Overview</vt:lpstr>
      <vt:lpstr>PowerPoint Presentation</vt:lpstr>
      <vt:lpstr>Inflammed synovium</vt:lpstr>
      <vt:lpstr>Rheumatoid Synovium</vt:lpstr>
      <vt:lpstr>The 1-2-3 of Rheumatoid Arthritis</vt:lpstr>
      <vt:lpstr>Understanding pathogenesis</vt:lpstr>
      <vt:lpstr>Clinical characteristics</vt:lpstr>
      <vt:lpstr>ACR Criteria for Diagnosis</vt:lpstr>
      <vt:lpstr>Overview</vt:lpstr>
      <vt:lpstr>Differential Diagnosis</vt:lpstr>
      <vt:lpstr>Conceptual organization</vt:lpstr>
      <vt:lpstr>Pertinent historical features</vt:lpstr>
      <vt:lpstr>Overview</vt:lpstr>
      <vt:lpstr>Physical exam of joint</vt:lpstr>
      <vt:lpstr>Proximal InterPhalangeal joint</vt:lpstr>
      <vt:lpstr>MetaCarpal Phalangeal joint</vt:lpstr>
      <vt:lpstr>Laboratory values based on DiffDx</vt:lpstr>
      <vt:lpstr>Laboratory values based on DiffDx</vt:lpstr>
      <vt:lpstr>Laboratory values based on DiffDx</vt:lpstr>
      <vt:lpstr>Laboratory values based on DiffDx</vt:lpstr>
      <vt:lpstr>PowerPoint Presentation</vt:lpstr>
      <vt:lpstr>PowerPoint Presentation</vt:lpstr>
      <vt:lpstr>PowerPoint Presentation</vt:lpstr>
      <vt:lpstr>PowerPoint Presentation</vt:lpstr>
      <vt:lpstr>PowerPoint Presentation</vt:lpstr>
      <vt:lpstr>PowerPoint Presentation</vt:lpstr>
      <vt:lpstr>Overview</vt:lpstr>
      <vt:lpstr>Typical Course</vt:lpstr>
      <vt:lpstr>PowerPoint Presentation</vt:lpstr>
      <vt:lpstr>Treatment principles</vt:lpstr>
      <vt:lpstr>General strategy of treatment escalation in RA patients</vt:lpstr>
      <vt:lpstr>PowerPoint Presentation</vt:lpstr>
      <vt:lpstr>PowerPoint Presentation</vt:lpstr>
      <vt:lpstr>PowerPoint Presentation</vt:lpstr>
      <vt:lpstr>Overview</vt:lpstr>
      <vt:lpstr>PowerPoint Presentation</vt:lpstr>
      <vt:lpstr>…and most drugs fail due to lack of efficacy or toxicity in humans</vt:lpstr>
      <vt:lpstr>Current models are ineffective at choosing targets that are safe and effective in humans</vt:lpstr>
      <vt:lpstr>PowerPoint Presentation</vt:lpstr>
      <vt:lpstr>PowerPoint Presentation</vt:lpstr>
      <vt:lpstr>Human genetics is a unique tool for target validation</vt:lpstr>
      <vt:lpstr>The history and success of GWAS – illuminating for common phenotypes</vt:lpstr>
      <vt:lpstr>The history and success of GWAS – illuminating for common phenotypes</vt:lpstr>
      <vt:lpstr>The history and success of GWAS – illuminating for common phenotypes</vt:lpstr>
      <vt:lpstr>The history and success of GWAS – illuminating for common phenotypes</vt:lpstr>
      <vt:lpstr>The history and success of GWAS – illuminating for common phenotypes</vt:lpstr>
      <vt:lpstr>The history and success of GWAS – illuminating for common phenotypes</vt:lpstr>
      <vt:lpstr>Similarly, great success in unraveling genetics of RA</vt:lpstr>
      <vt:lpstr>Similarly, great success in unraveling genetics of RA</vt:lpstr>
      <vt:lpstr>Similarly, great success in unraveling genetics of RA</vt:lpstr>
      <vt:lpstr>From 1 to 100</vt:lpstr>
      <vt:lpstr>Given the wealth of GWAS and other genetic data…how should it be used for drug discovery?</vt:lpstr>
      <vt:lpstr>Three potential solutions</vt:lpstr>
      <vt:lpstr>Three potential solutions</vt:lpstr>
      <vt:lpstr>Three potential solutions</vt:lpstr>
      <vt:lpstr>Allelic series in PCSK9:  loss-of-fxn, protective for CAD</vt:lpstr>
      <vt:lpstr>Allelic series in PCSK9:  no obvious “adverse events”</vt:lpstr>
      <vt:lpstr>Monoclonal antibodies to PCSK9: dramatically lower LDL levels</vt:lpstr>
      <vt:lpstr>Three potential solutions</vt:lpstr>
      <vt:lpstr>Polygenic architecture but discrete biological pathways</vt:lpstr>
      <vt:lpstr>PowerPoint Presentation</vt:lpstr>
      <vt:lpstr>PowerPoint Presentation</vt:lpstr>
      <vt:lpstr>PowerPoint Presentation</vt:lpstr>
      <vt:lpstr>PowerPoint Presentation</vt:lpstr>
      <vt:lpstr>PowerPoint Presentation</vt:lpstr>
      <vt:lpstr>Case #1</vt:lpstr>
      <vt:lpstr>Case #1 (continued)</vt:lpstr>
      <vt:lpstr>Case #2</vt:lpstr>
      <vt:lpstr>Case #2 (continued)</vt:lpstr>
      <vt:lpstr>Case #2 (continued)</vt:lpstr>
      <vt:lpstr>Case #3</vt:lpstr>
      <vt:lpstr>Case #3 (continued)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diagnose Rheumatoid Arthirtis</dc:title>
  <dc:creator>John</dc:creator>
  <cp:lastModifiedBy>Robert Plenge</cp:lastModifiedBy>
  <cp:revision>82</cp:revision>
  <dcterms:created xsi:type="dcterms:W3CDTF">2012-02-14T12:58:26Z</dcterms:created>
  <dcterms:modified xsi:type="dcterms:W3CDTF">2013-04-14T16:09:01Z</dcterms:modified>
</cp:coreProperties>
</file>