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89" r:id="rId4"/>
    <p:sldId id="290" r:id="rId5"/>
    <p:sldId id="302" r:id="rId6"/>
    <p:sldId id="303" r:id="rId7"/>
    <p:sldId id="291" r:id="rId8"/>
    <p:sldId id="292" r:id="rId9"/>
    <p:sldId id="304" r:id="rId10"/>
    <p:sldId id="30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66" autoAdjust="0"/>
  </p:normalViewPr>
  <p:slideViewPr>
    <p:cSldViewPr snapToGrid="0" snapToObjects="1">
      <p:cViewPr>
        <p:scale>
          <a:sx n="100" d="100"/>
          <a:sy n="100" d="100"/>
        </p:scale>
        <p:origin x="-1760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36F67-1193-154A-BED8-73576CD3084A}" type="datetimeFigureOut">
              <a:rPr lang="en-US" smtClean="0"/>
              <a:t>5/17/13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C2BC9-2E6A-774D-9B42-829014010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935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03145-3C89-1B41-A456-0F64534062A6}" type="datetimeFigureOut">
              <a:rPr lang="en-US" smtClean="0"/>
              <a:t>5/17/13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3F115-CEA4-C74C-8648-F6DD93F97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337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Several lines of evidence showing the potential of human genetics to overcome these limitations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F115-CEA4-C74C-8648-F6DD93F977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79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PCSK9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F115-CEA4-C74C-8648-F6DD93F977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0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AF2D-DC23-E243-82CD-14F3A27010CD}" type="datetime1">
              <a:rPr lang="fr-FR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5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8D1D-268A-7D4D-900E-580BED307F2B}" type="datetime1">
              <a:rPr lang="fr-FR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1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9E33-E86C-364F-8C5B-9710BB5A68F7}" type="datetime1">
              <a:rPr lang="fr-FR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1869-F3B5-3F48-9A07-0F61FE4ACD38}" type="datetime1">
              <a:rPr lang="fr-FR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2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A9F8C-650B-1B49-80AF-98CA72195BC2}" type="datetime1">
              <a:rPr lang="fr-FR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3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A9FB-FE82-1644-8468-4D6C84DE853E}" type="datetime1">
              <a:rPr lang="fr-FR" smtClean="0"/>
              <a:t>5/17/13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E759C-21E8-4C49-BD0C-CB4664EAA935}" type="datetime1">
              <a:rPr lang="fr-FR" smtClean="0"/>
              <a:t>5/17/13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3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25E8-BC9E-074D-B3A1-FD39EC984C69}" type="datetime1">
              <a:rPr lang="fr-FR" smtClean="0"/>
              <a:t>5/17/13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3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AF2D-BD04-8D43-9A0C-CEAC1B34C162}" type="datetime1">
              <a:rPr lang="fr-FR" smtClean="0"/>
              <a:t>5/17/13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9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D2FE-2CCD-D643-8CF4-B8FDAB87812D}" type="datetime1">
              <a:rPr lang="fr-FR" smtClean="0"/>
              <a:t>5/17/13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9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B3DE6-D230-4249-A7AD-C1BB2DF53CFD}" type="datetime1">
              <a:rPr lang="fr-FR" smtClean="0"/>
              <a:t>5/17/13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15FF5-31E4-644C-AB57-6923E94AD305}" type="datetime1">
              <a:rPr lang="fr-FR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8E99B-E41F-C547-8272-506BFD523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iff"/><Relationship Id="rId4" Type="http://schemas.openxmlformats.org/officeDocument/2006/relationships/image" Target="../media/image13.tiff"/><Relationship Id="rId5" Type="http://schemas.openxmlformats.org/officeDocument/2006/relationships/image" Target="../media/image11.tif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tif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tiff"/><Relationship Id="rId5" Type="http://schemas.openxmlformats.org/officeDocument/2006/relationships/image" Target="../media/image5.tiff"/><Relationship Id="rId6" Type="http://schemas.openxmlformats.org/officeDocument/2006/relationships/image" Target="../media/image6.tif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tiff"/><Relationship Id="rId5" Type="http://schemas.openxmlformats.org/officeDocument/2006/relationships/image" Target="../media/image5.tiff"/><Relationship Id="rId6" Type="http://schemas.openxmlformats.org/officeDocument/2006/relationships/image" Target="../media/image6.tiff"/><Relationship Id="rId7" Type="http://schemas.openxmlformats.org/officeDocument/2006/relationships/image" Target="../media/image7.tiff"/><Relationship Id="rId8" Type="http://schemas.openxmlformats.org/officeDocument/2006/relationships/image" Target="../media/image8.tiff"/><Relationship Id="rId9" Type="http://schemas.openxmlformats.org/officeDocument/2006/relationships/image" Target="../media/image9.tif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7.tiff"/><Relationship Id="rId5" Type="http://schemas.openxmlformats.org/officeDocument/2006/relationships/image" Target="../media/image9.tiff"/><Relationship Id="rId6" Type="http://schemas.openxmlformats.org/officeDocument/2006/relationships/image" Target="../media/image4.tiff"/><Relationship Id="rId7" Type="http://schemas.openxmlformats.org/officeDocument/2006/relationships/image" Target="../media/image5.tiff"/><Relationship Id="rId8" Type="http://schemas.openxmlformats.org/officeDocument/2006/relationships/image" Target="../media/image6.tiff"/><Relationship Id="rId9" Type="http://schemas.openxmlformats.org/officeDocument/2006/relationships/image" Target="../media/image8.tif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7.tiff"/><Relationship Id="rId5" Type="http://schemas.openxmlformats.org/officeDocument/2006/relationships/image" Target="../media/image9.tiff"/><Relationship Id="rId6" Type="http://schemas.openxmlformats.org/officeDocument/2006/relationships/image" Target="../media/image10.tiff"/><Relationship Id="rId7" Type="http://schemas.openxmlformats.org/officeDocument/2006/relationships/image" Target="../media/image4.tiff"/><Relationship Id="rId8" Type="http://schemas.openxmlformats.org/officeDocument/2006/relationships/image" Target="../media/image5.tiff"/><Relationship Id="rId9" Type="http://schemas.openxmlformats.org/officeDocument/2006/relationships/image" Target="../media/image6.tiff"/><Relationship Id="rId10" Type="http://schemas.openxmlformats.org/officeDocument/2006/relationships/image" Target="../media/image8.tif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0331" y="1195579"/>
            <a:ext cx="77810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More than 90% compounds entering clinical trials fail to demonstrate safety and efficacy in human, despite evidence of safety and effectiveness in pre-clinical models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High </a:t>
            </a:r>
            <a:r>
              <a:rPr lang="en-US" dirty="0"/>
              <a:t>failure rates indicate </a:t>
            </a:r>
            <a:r>
              <a:rPr lang="en-US" dirty="0" smtClean="0"/>
              <a:t>the </a:t>
            </a:r>
            <a:r>
              <a:rPr lang="en-US" dirty="0"/>
              <a:t>limited ability of pre-clinical models to predict patient benefit in human populations.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7481" y="224499"/>
            <a:ext cx="8175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Limitations in drug discovery</a:t>
            </a:r>
            <a:endParaRPr lang="en-US" sz="2800" b="1" dirty="0">
              <a:solidFill>
                <a:schemeClr val="tx2"/>
              </a:solidFill>
            </a:endParaRPr>
          </a:p>
        </p:txBody>
      </p:sp>
      <p:pic>
        <p:nvPicPr>
          <p:cNvPr id="5" name="Picture 4" descr="strategy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53" y="3365500"/>
            <a:ext cx="7425138" cy="333819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96900" y="8133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55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4508504" y="1178990"/>
            <a:ext cx="4616844" cy="2077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1.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GOF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increased LDL levels            </a:t>
            </a:r>
            <a:r>
              <a:rPr lang="en-US" sz="1400" b="1" dirty="0" smtClean="0"/>
              <a:t>2003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2</a:t>
            </a:r>
            <a:r>
              <a:rPr lang="en-US" sz="1600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decreased </a:t>
            </a:r>
            <a:r>
              <a:rPr lang="en-US" sz="1600" dirty="0"/>
              <a:t>LDL </a:t>
            </a:r>
            <a:r>
              <a:rPr lang="en-US" sz="1600" dirty="0" smtClean="0"/>
              <a:t>levels   </a:t>
            </a:r>
            <a:r>
              <a:rPr lang="en-US" sz="1400" b="1" dirty="0" smtClean="0"/>
              <a:t>2005-2006</a:t>
            </a:r>
            <a:endParaRPr lang="en-US" sz="1600" b="1" dirty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3</a:t>
            </a:r>
            <a:r>
              <a:rPr lang="en-US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protect against CHD             </a:t>
            </a:r>
            <a:r>
              <a:rPr lang="en-US" sz="1400" b="1" dirty="0" smtClean="0"/>
              <a:t>2006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4.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no obvious adverse events </a:t>
            </a:r>
            <a:r>
              <a:rPr lang="en-US" sz="1400" b="1" dirty="0" smtClean="0"/>
              <a:t>2006</a:t>
            </a:r>
          </a:p>
          <a:p>
            <a:pPr>
              <a:spcBef>
                <a:spcPts val="600"/>
              </a:spcBef>
            </a:pP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schemeClr val="bg1"/>
                </a:solidFill>
              </a:rPr>
              <a:t>5</a:t>
            </a:r>
            <a:r>
              <a:rPr lang="en-US" sz="1600" i="1" dirty="0" smtClean="0">
                <a:solidFill>
                  <a:schemeClr val="bg1"/>
                </a:solidFill>
              </a:rPr>
              <a:t>. </a:t>
            </a:r>
            <a:r>
              <a:rPr lang="en-US" sz="1600" dirty="0" smtClean="0"/>
              <a:t>Clinical trials: monoclonal antibody to PCSK9   </a:t>
            </a:r>
            <a:r>
              <a:rPr lang="en-US" sz="1400" b="1" dirty="0" smtClean="0"/>
              <a:t>2012</a:t>
            </a:r>
            <a:endParaRPr lang="en-US" sz="14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24365" y="4182148"/>
            <a:ext cx="3753935" cy="2549361"/>
            <a:chOff x="4721769" y="3875971"/>
            <a:chExt cx="3428463" cy="2212047"/>
          </a:xfrm>
        </p:grpSpPr>
        <p:pic>
          <p:nvPicPr>
            <p:cNvPr id="20" name="Picture 19" descr="PCSK9e.tif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3482"/>
            <a:stretch/>
          </p:blipFill>
          <p:spPr>
            <a:xfrm>
              <a:off x="4737101" y="3875971"/>
              <a:ext cx="3413131" cy="373168"/>
            </a:xfrm>
            <a:prstGeom prst="rect">
              <a:avLst/>
            </a:prstGeom>
          </p:spPr>
        </p:pic>
        <p:pic>
          <p:nvPicPr>
            <p:cNvPr id="21" name="Picture 20" descr="PCSK9e.tif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242"/>
            <a:stretch/>
          </p:blipFill>
          <p:spPr>
            <a:xfrm>
              <a:off x="4721769" y="4126015"/>
              <a:ext cx="3413131" cy="1914852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4737101" y="3923122"/>
              <a:ext cx="3413131" cy="2164896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60554" y="167523"/>
            <a:ext cx="7005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PCSK9, LDL levels and coronary heart disease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6900" y="7117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Stein_Lancet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484778"/>
            <a:ext cx="4673600" cy="1428717"/>
          </a:xfrm>
          <a:prstGeom prst="rect">
            <a:avLst/>
          </a:prstGeom>
          <a:ln>
            <a:noFill/>
          </a:ln>
        </p:spPr>
      </p:pic>
      <p:pic>
        <p:nvPicPr>
          <p:cNvPr id="15" name="Picture 14" descr="Stein_Lancet2.tif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5935140"/>
            <a:ext cx="3416300" cy="25450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343400" y="4298960"/>
            <a:ext cx="4673600" cy="203954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 descr="PCSK9_curve2.tif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95"/>
          <a:stretch/>
        </p:blipFill>
        <p:spPr>
          <a:xfrm>
            <a:off x="535718" y="876814"/>
            <a:ext cx="2689656" cy="2689629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2592181" y="1474446"/>
            <a:ext cx="1310304" cy="197965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759955" y="2731963"/>
            <a:ext cx="1239483" cy="63498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264942" y="1817532"/>
            <a:ext cx="575131" cy="38251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917574" y="1915407"/>
            <a:ext cx="885346" cy="64397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197935" y="1940307"/>
            <a:ext cx="498399" cy="3486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243845" y="1935813"/>
            <a:ext cx="806967" cy="13972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556177" y="3714817"/>
            <a:ext cx="916229" cy="292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LDL levels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4" name="TextBox 53"/>
          <p:cNvSpPr txBox="1"/>
          <p:nvPr/>
        </p:nvSpPr>
        <p:spPr>
          <a:xfrm rot="16200000">
            <a:off x="-287322" y="2047427"/>
            <a:ext cx="1248751" cy="305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Risk of CHD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75922" y="3491739"/>
            <a:ext cx="374672" cy="263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low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796573" y="3491739"/>
            <a:ext cx="428801" cy="263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high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57" name="TextBox 56"/>
          <p:cNvSpPr txBox="1"/>
          <p:nvPr/>
        </p:nvSpPr>
        <p:spPr>
          <a:xfrm rot="16200000">
            <a:off x="334612" y="3083848"/>
            <a:ext cx="395154" cy="249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low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 rot="16200000">
            <a:off x="306068" y="1185656"/>
            <a:ext cx="452242" cy="249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high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006895" y="1085258"/>
            <a:ext cx="0" cy="2580503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519573" y="2234058"/>
            <a:ext cx="2596068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1381246" y="2080725"/>
            <a:ext cx="538074" cy="15333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650996" y="1471718"/>
            <a:ext cx="1347134" cy="292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PCSK9</a:t>
            </a:r>
            <a:r>
              <a:rPr lang="en-US" sz="1400" dirty="0" smtClean="0"/>
              <a:t> GOF alleles</a:t>
            </a:r>
            <a:endParaRPr lang="en-US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1776386" y="2910891"/>
            <a:ext cx="1313069" cy="2926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PCSK9</a:t>
            </a:r>
            <a:r>
              <a:rPr lang="en-US" sz="1400" dirty="0" smtClean="0"/>
              <a:t> LOF alleles</a:t>
            </a:r>
            <a:endParaRPr lang="en-US" sz="1400" dirty="0"/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2453609" y="1647310"/>
            <a:ext cx="20919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1565907" y="3083003"/>
            <a:ext cx="20919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>
            <a:spLocks noChangeAspect="1"/>
          </p:cNvSpPr>
          <p:nvPr/>
        </p:nvSpPr>
        <p:spPr>
          <a:xfrm>
            <a:off x="4456763" y="1242490"/>
            <a:ext cx="252000" cy="2520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66" name="TextBox 65"/>
          <p:cNvSpPr txBox="1">
            <a:spLocks noChangeAspect="1"/>
          </p:cNvSpPr>
          <p:nvPr/>
        </p:nvSpPr>
        <p:spPr>
          <a:xfrm>
            <a:off x="4443136" y="1178990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4451603" y="1526011"/>
            <a:ext cx="288661" cy="338554"/>
            <a:chOff x="4703234" y="1542945"/>
            <a:chExt cx="288661" cy="338554"/>
          </a:xfrm>
        </p:grpSpPr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716861" y="1606445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69" name="TextBox 68"/>
            <p:cNvSpPr txBox="1">
              <a:spLocks noChangeAspect="1"/>
            </p:cNvSpPr>
            <p:nvPr/>
          </p:nvSpPr>
          <p:spPr>
            <a:xfrm>
              <a:off x="4703234" y="1542945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451603" y="1890295"/>
            <a:ext cx="288661" cy="338554"/>
            <a:chOff x="4680200" y="1924163"/>
            <a:chExt cx="288661" cy="338554"/>
          </a:xfrm>
        </p:grpSpPr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4693827" y="1987663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72" name="TextBox 71"/>
            <p:cNvSpPr txBox="1">
              <a:spLocks noChangeAspect="1"/>
            </p:cNvSpPr>
            <p:nvPr/>
          </p:nvSpPr>
          <p:spPr>
            <a:xfrm>
              <a:off x="4680200" y="1924163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</a:rPr>
                <a:t>3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451603" y="2231071"/>
            <a:ext cx="288661" cy="338554"/>
            <a:chOff x="4711700" y="2264939"/>
            <a:chExt cx="288661" cy="338554"/>
          </a:xfrm>
        </p:grpSpPr>
        <p:sp>
          <p:nvSpPr>
            <p:cNvPr id="74" name="Oval 73"/>
            <p:cNvSpPr>
              <a:spLocks noChangeAspect="1"/>
            </p:cNvSpPr>
            <p:nvPr/>
          </p:nvSpPr>
          <p:spPr>
            <a:xfrm>
              <a:off x="4725327" y="2328439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75" name="TextBox 74"/>
            <p:cNvSpPr txBox="1">
              <a:spLocks noChangeAspect="1"/>
            </p:cNvSpPr>
            <p:nvPr/>
          </p:nvSpPr>
          <p:spPr>
            <a:xfrm>
              <a:off x="4711700" y="2264939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</a:rPr>
                <a:t>4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Oval 43"/>
          <p:cNvSpPr>
            <a:spLocks noChangeAspect="1"/>
          </p:cNvSpPr>
          <p:nvPr/>
        </p:nvSpPr>
        <p:spPr>
          <a:xfrm>
            <a:off x="4472622" y="2974391"/>
            <a:ext cx="252000" cy="2520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45" name="TextBox 44"/>
          <p:cNvSpPr txBox="1">
            <a:spLocks noChangeAspect="1"/>
          </p:cNvSpPr>
          <p:nvPr/>
        </p:nvSpPr>
        <p:spPr>
          <a:xfrm>
            <a:off x="4458995" y="2910891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63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4711" y="2282534"/>
            <a:ext cx="8116989" cy="3370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dirty="0" smtClean="0"/>
              <a:t>Human </a:t>
            </a:r>
            <a:r>
              <a:rPr lang="en-US" b="1" dirty="0"/>
              <a:t>genetics as “Experiment of nature” </a:t>
            </a:r>
            <a:r>
              <a:rPr lang="en-US" dirty="0"/>
              <a:t>to prioritize molecular targets in drug </a:t>
            </a:r>
            <a:r>
              <a:rPr lang="en-US" dirty="0" smtClean="0"/>
              <a:t>discovery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=&gt; naturally </a:t>
            </a:r>
            <a:r>
              <a:rPr lang="en-US" dirty="0"/>
              <a:t>occurring </a:t>
            </a:r>
            <a:r>
              <a:rPr lang="en-US" dirty="0" smtClean="0"/>
              <a:t>conditions (</a:t>
            </a:r>
            <a:r>
              <a:rPr lang="en-US" b="1" dirty="0" smtClean="0">
                <a:solidFill>
                  <a:schemeClr val="tx2"/>
                </a:solidFill>
              </a:rPr>
              <a:t>mutations</a:t>
            </a:r>
            <a:r>
              <a:rPr lang="en-US" dirty="0" smtClean="0"/>
              <a:t>) </a:t>
            </a:r>
            <a:endParaRPr lang="en-US" dirty="0"/>
          </a:p>
          <a:p>
            <a:pPr marL="1181100" lvl="2"/>
            <a:r>
              <a:rPr lang="en-US" dirty="0" smtClean="0"/>
              <a:t>that modulate (</a:t>
            </a:r>
            <a:r>
              <a:rPr lang="en-US" b="1" dirty="0" smtClean="0">
                <a:solidFill>
                  <a:srgbClr val="1F497D"/>
                </a:solidFill>
              </a:rPr>
              <a:t>gain- or loss-of–function</a:t>
            </a:r>
            <a:r>
              <a:rPr lang="en-US" dirty="0" smtClean="0"/>
              <a:t>) </a:t>
            </a:r>
            <a:r>
              <a:rPr lang="en-US" dirty="0"/>
              <a:t>a biological </a:t>
            </a:r>
            <a:r>
              <a:rPr lang="en-US" dirty="0" smtClean="0"/>
              <a:t>target (</a:t>
            </a:r>
            <a:r>
              <a:rPr lang="en-US" b="1" dirty="0" smtClean="0">
                <a:solidFill>
                  <a:srgbClr val="1F497D"/>
                </a:solidFill>
              </a:rPr>
              <a:t>gene</a:t>
            </a:r>
            <a:r>
              <a:rPr lang="en-US" dirty="0" smtClean="0"/>
              <a:t>) </a:t>
            </a:r>
          </a:p>
          <a:p>
            <a:pPr marL="1181100" lvl="2"/>
            <a:r>
              <a:rPr lang="en-US" dirty="0" smtClean="0"/>
              <a:t>with </a:t>
            </a:r>
            <a:r>
              <a:rPr lang="en-US" dirty="0"/>
              <a:t>reproducible </a:t>
            </a:r>
            <a:r>
              <a:rPr lang="en-US" dirty="0" smtClean="0"/>
              <a:t>effect (</a:t>
            </a:r>
            <a:r>
              <a:rPr lang="en-US" b="1" dirty="0" smtClean="0">
                <a:solidFill>
                  <a:srgbClr val="1F497D"/>
                </a:solidFill>
              </a:rPr>
              <a:t>decreased or increased risk</a:t>
            </a:r>
            <a:r>
              <a:rPr lang="en-US" dirty="0" smtClean="0"/>
              <a:t>) </a:t>
            </a:r>
          </a:p>
          <a:p>
            <a:pPr marL="1181100" lvl="2"/>
            <a:r>
              <a:rPr lang="en-US" dirty="0" smtClean="0"/>
              <a:t>on </a:t>
            </a:r>
            <a:r>
              <a:rPr lang="en-US" dirty="0"/>
              <a:t>human </a:t>
            </a:r>
            <a:r>
              <a:rPr lang="en-US" dirty="0" smtClean="0"/>
              <a:t>physiology (</a:t>
            </a:r>
            <a:r>
              <a:rPr lang="en-US" b="1" dirty="0" smtClean="0">
                <a:solidFill>
                  <a:srgbClr val="1F497D"/>
                </a:solidFill>
              </a:rPr>
              <a:t>trait = appropriate proxy for drug efficacy</a:t>
            </a:r>
            <a:r>
              <a:rPr lang="en-US" dirty="0" smtClean="0"/>
              <a:t>)</a:t>
            </a:r>
            <a:endParaRPr lang="en-US" i="1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-&gt; mimic the effect of therapeutic modulation of a </a:t>
            </a:r>
            <a:r>
              <a:rPr lang="en-US" dirty="0" smtClean="0"/>
              <a:t>target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/>
              <a:t>-&gt; serve as estimate of dose-response </a:t>
            </a:r>
            <a:r>
              <a:rPr lang="en-US" dirty="0" smtClean="0"/>
              <a:t>curves (function-phenotype curves)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9469" y="224499"/>
            <a:ext cx="63730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Potential of Human genetics</a:t>
            </a:r>
          </a:p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to overcome limitations in drug discovery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96900" y="12959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9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65100" y="1041400"/>
            <a:ext cx="2870200" cy="2222500"/>
            <a:chOff x="393700" y="927100"/>
            <a:chExt cx="2819400" cy="2084910"/>
          </a:xfrm>
        </p:grpSpPr>
        <p:grpSp>
          <p:nvGrpSpPr>
            <p:cNvPr id="4" name="Group 3"/>
            <p:cNvGrpSpPr/>
            <p:nvPr/>
          </p:nvGrpSpPr>
          <p:grpSpPr>
            <a:xfrm>
              <a:off x="444500" y="927100"/>
              <a:ext cx="2679700" cy="2084910"/>
              <a:chOff x="444500" y="927100"/>
              <a:chExt cx="2679700" cy="2084910"/>
            </a:xfrm>
          </p:grpSpPr>
          <p:pic>
            <p:nvPicPr>
              <p:cNvPr id="2" name="Picture 1" descr="PCSK9a.tif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1178990"/>
                <a:ext cx="2679700" cy="1833020"/>
              </a:xfrm>
              <a:prstGeom prst="rect">
                <a:avLst/>
              </a:prstGeom>
            </p:spPr>
          </p:pic>
          <p:pic>
            <p:nvPicPr>
              <p:cNvPr id="3" name="Picture 2" descr="PCSK9a2.tiff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927100"/>
                <a:ext cx="1681786" cy="268810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393700" y="927100"/>
              <a:ext cx="2819400" cy="208491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60554" y="167523"/>
            <a:ext cx="7005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PCSK9, LDL levels and coronary heart disease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6900" y="7117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08504" y="1178990"/>
            <a:ext cx="460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1.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GOF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increased LDL levels            </a:t>
            </a:r>
            <a:r>
              <a:rPr lang="en-US" sz="1400" b="1" dirty="0" smtClean="0"/>
              <a:t>2003</a:t>
            </a: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4456763" y="1242490"/>
            <a:ext cx="252000" cy="2520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18" name="TextBox 17"/>
          <p:cNvSpPr txBox="1">
            <a:spLocks noChangeAspect="1"/>
          </p:cNvSpPr>
          <p:nvPr/>
        </p:nvSpPr>
        <p:spPr>
          <a:xfrm>
            <a:off x="4443136" y="1178990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14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65100" y="1041400"/>
            <a:ext cx="2870200" cy="2222500"/>
            <a:chOff x="393700" y="927100"/>
            <a:chExt cx="2819400" cy="2084910"/>
          </a:xfrm>
        </p:grpSpPr>
        <p:grpSp>
          <p:nvGrpSpPr>
            <p:cNvPr id="4" name="Group 3"/>
            <p:cNvGrpSpPr/>
            <p:nvPr/>
          </p:nvGrpSpPr>
          <p:grpSpPr>
            <a:xfrm>
              <a:off x="444500" y="927100"/>
              <a:ext cx="2679700" cy="2084910"/>
              <a:chOff x="444500" y="927100"/>
              <a:chExt cx="2679700" cy="2084910"/>
            </a:xfrm>
          </p:grpSpPr>
          <p:pic>
            <p:nvPicPr>
              <p:cNvPr id="2" name="Picture 1" descr="PCSK9a.tif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1178990"/>
                <a:ext cx="2679700" cy="1833020"/>
              </a:xfrm>
              <a:prstGeom prst="rect">
                <a:avLst/>
              </a:prstGeom>
            </p:spPr>
          </p:pic>
          <p:pic>
            <p:nvPicPr>
              <p:cNvPr id="3" name="Picture 2" descr="PCSK9a2.tif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927100"/>
                <a:ext cx="1681786" cy="268810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393700" y="927100"/>
              <a:ext cx="2819400" cy="208491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5802" y="2264939"/>
            <a:ext cx="3882646" cy="1329162"/>
            <a:chOff x="419100" y="3175000"/>
            <a:chExt cx="3955498" cy="1231900"/>
          </a:xfrm>
        </p:grpSpPr>
        <p:grpSp>
          <p:nvGrpSpPr>
            <p:cNvPr id="7" name="Group 6"/>
            <p:cNvGrpSpPr/>
            <p:nvPr/>
          </p:nvGrpSpPr>
          <p:grpSpPr>
            <a:xfrm>
              <a:off x="419100" y="3175000"/>
              <a:ext cx="3955498" cy="1231900"/>
              <a:chOff x="419100" y="3086100"/>
              <a:chExt cx="3955498" cy="1231900"/>
            </a:xfrm>
          </p:grpSpPr>
          <p:pic>
            <p:nvPicPr>
              <p:cNvPr id="5" name="Picture 4" descr="PCSK9c.tiff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62" t="49231"/>
              <a:stretch/>
            </p:blipFill>
            <p:spPr>
              <a:xfrm>
                <a:off x="533400" y="3479800"/>
                <a:ext cx="3841198" cy="838200"/>
              </a:xfrm>
              <a:prstGeom prst="rect">
                <a:avLst/>
              </a:prstGeom>
            </p:spPr>
          </p:pic>
          <p:pic>
            <p:nvPicPr>
              <p:cNvPr id="6" name="Picture 5" descr="PCSK9c.tiff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1539"/>
              <a:stretch/>
            </p:blipFill>
            <p:spPr>
              <a:xfrm>
                <a:off x="419100" y="3086100"/>
                <a:ext cx="3930098" cy="469900"/>
              </a:xfrm>
              <a:prstGeom prst="rect">
                <a:avLst/>
              </a:prstGeom>
            </p:spPr>
          </p:pic>
        </p:grpSp>
        <p:sp>
          <p:nvSpPr>
            <p:cNvPr id="13" name="Rectangle 12"/>
            <p:cNvSpPr/>
            <p:nvPr/>
          </p:nvSpPr>
          <p:spPr>
            <a:xfrm>
              <a:off x="419100" y="3175000"/>
              <a:ext cx="3955498" cy="123190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60554" y="167523"/>
            <a:ext cx="7005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PCSK9, LDL levels and coronary heart disease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6900" y="7117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08504" y="1178990"/>
            <a:ext cx="460093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1.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GOF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increased LDL levels            </a:t>
            </a:r>
            <a:r>
              <a:rPr lang="en-US" sz="1400" b="1" dirty="0" smtClean="0"/>
              <a:t>2003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2</a:t>
            </a:r>
            <a:r>
              <a:rPr lang="en-US" sz="1600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decreased </a:t>
            </a:r>
            <a:r>
              <a:rPr lang="en-US" sz="1600" dirty="0"/>
              <a:t>LDL </a:t>
            </a:r>
            <a:r>
              <a:rPr lang="en-US" sz="1600" dirty="0" smtClean="0"/>
              <a:t>levels   </a:t>
            </a:r>
            <a:r>
              <a:rPr lang="en-US" sz="1400" b="1" dirty="0" smtClean="0"/>
              <a:t>2005-2006</a:t>
            </a:r>
            <a:endParaRPr lang="en-US" sz="1600" b="1" dirty="0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456763" y="1242490"/>
            <a:ext cx="252000" cy="2520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23" name="TextBox 22"/>
          <p:cNvSpPr txBox="1">
            <a:spLocks noChangeAspect="1"/>
          </p:cNvSpPr>
          <p:nvPr/>
        </p:nvSpPr>
        <p:spPr>
          <a:xfrm>
            <a:off x="4443136" y="1178990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451603" y="1526011"/>
            <a:ext cx="288661" cy="338554"/>
            <a:chOff x="4703234" y="1542945"/>
            <a:chExt cx="288661" cy="338554"/>
          </a:xfrm>
        </p:grpSpPr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4716861" y="1606445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30" name="TextBox 29"/>
            <p:cNvSpPr txBox="1">
              <a:spLocks noChangeAspect="1"/>
            </p:cNvSpPr>
            <p:nvPr/>
          </p:nvSpPr>
          <p:spPr>
            <a:xfrm>
              <a:off x="4703234" y="1542945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3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65100" y="1041400"/>
            <a:ext cx="2870200" cy="2222500"/>
            <a:chOff x="393700" y="927100"/>
            <a:chExt cx="2819400" cy="2084910"/>
          </a:xfrm>
        </p:grpSpPr>
        <p:grpSp>
          <p:nvGrpSpPr>
            <p:cNvPr id="4" name="Group 3"/>
            <p:cNvGrpSpPr/>
            <p:nvPr/>
          </p:nvGrpSpPr>
          <p:grpSpPr>
            <a:xfrm>
              <a:off x="444500" y="927100"/>
              <a:ext cx="2679700" cy="2084910"/>
              <a:chOff x="444500" y="927100"/>
              <a:chExt cx="2679700" cy="2084910"/>
            </a:xfrm>
          </p:grpSpPr>
          <p:pic>
            <p:nvPicPr>
              <p:cNvPr id="2" name="Picture 1" descr="PCSK9a.tif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1178990"/>
                <a:ext cx="2679700" cy="1833020"/>
              </a:xfrm>
              <a:prstGeom prst="rect">
                <a:avLst/>
              </a:prstGeom>
            </p:spPr>
          </p:pic>
          <p:pic>
            <p:nvPicPr>
              <p:cNvPr id="3" name="Picture 2" descr="PCSK9a2.tif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927100"/>
                <a:ext cx="1681786" cy="268810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393700" y="927100"/>
              <a:ext cx="2819400" cy="208491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5802" y="2264939"/>
            <a:ext cx="3882646" cy="1329162"/>
            <a:chOff x="419100" y="3175000"/>
            <a:chExt cx="3955498" cy="1231900"/>
          </a:xfrm>
        </p:grpSpPr>
        <p:grpSp>
          <p:nvGrpSpPr>
            <p:cNvPr id="7" name="Group 6"/>
            <p:cNvGrpSpPr/>
            <p:nvPr/>
          </p:nvGrpSpPr>
          <p:grpSpPr>
            <a:xfrm>
              <a:off x="419100" y="3175000"/>
              <a:ext cx="3955498" cy="1231900"/>
              <a:chOff x="419100" y="3086100"/>
              <a:chExt cx="3955498" cy="1231900"/>
            </a:xfrm>
          </p:grpSpPr>
          <p:pic>
            <p:nvPicPr>
              <p:cNvPr id="5" name="Picture 4" descr="PCSK9c.tiff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62" t="49231"/>
              <a:stretch/>
            </p:blipFill>
            <p:spPr>
              <a:xfrm>
                <a:off x="533400" y="3479800"/>
                <a:ext cx="3841198" cy="838200"/>
              </a:xfrm>
              <a:prstGeom prst="rect">
                <a:avLst/>
              </a:prstGeom>
            </p:spPr>
          </p:pic>
          <p:pic>
            <p:nvPicPr>
              <p:cNvPr id="6" name="Picture 5" descr="PCSK9c.tiff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1539"/>
              <a:stretch/>
            </p:blipFill>
            <p:spPr>
              <a:xfrm>
                <a:off x="419100" y="3086100"/>
                <a:ext cx="3930098" cy="469900"/>
              </a:xfrm>
              <a:prstGeom prst="rect">
                <a:avLst/>
              </a:prstGeom>
            </p:spPr>
          </p:pic>
        </p:grpSp>
        <p:sp>
          <p:nvSpPr>
            <p:cNvPr id="13" name="Rectangle 12"/>
            <p:cNvSpPr/>
            <p:nvPr/>
          </p:nvSpPr>
          <p:spPr>
            <a:xfrm>
              <a:off x="419100" y="3175000"/>
              <a:ext cx="3955498" cy="123190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60554" y="167523"/>
            <a:ext cx="7005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PCSK9, LDL levels and coronary heart disease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6900" y="7117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108502" y="3712739"/>
            <a:ext cx="3932916" cy="1117072"/>
            <a:chOff x="342900" y="4616450"/>
            <a:chExt cx="3942798" cy="1009650"/>
          </a:xfrm>
        </p:grpSpPr>
        <p:grpSp>
          <p:nvGrpSpPr>
            <p:cNvPr id="34" name="Group 33"/>
            <p:cNvGrpSpPr/>
            <p:nvPr/>
          </p:nvGrpSpPr>
          <p:grpSpPr>
            <a:xfrm>
              <a:off x="419100" y="4660900"/>
              <a:ext cx="3797300" cy="888438"/>
              <a:chOff x="419100" y="4660900"/>
              <a:chExt cx="3797300" cy="888438"/>
            </a:xfrm>
          </p:grpSpPr>
          <p:pic>
            <p:nvPicPr>
              <p:cNvPr id="39" name="Picture 38" descr="PCSK9b.tiff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0479"/>
              <a:stretch/>
            </p:blipFill>
            <p:spPr>
              <a:xfrm>
                <a:off x="419100" y="4660900"/>
                <a:ext cx="3797300" cy="684700"/>
              </a:xfrm>
              <a:prstGeom prst="rect">
                <a:avLst/>
              </a:prstGeom>
            </p:spPr>
          </p:pic>
          <p:pic>
            <p:nvPicPr>
              <p:cNvPr id="40" name="Picture 39" descr="PCSK9b2.tiff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7900" y="5346700"/>
                <a:ext cx="2387600" cy="202638"/>
              </a:xfrm>
              <a:prstGeom prst="rect">
                <a:avLst/>
              </a:prstGeom>
            </p:spPr>
          </p:pic>
        </p:grpSp>
        <p:sp>
          <p:nvSpPr>
            <p:cNvPr id="36" name="Rectangle 35"/>
            <p:cNvSpPr/>
            <p:nvPr/>
          </p:nvSpPr>
          <p:spPr>
            <a:xfrm>
              <a:off x="342900" y="4616450"/>
              <a:ext cx="3942798" cy="100965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508504" y="1178990"/>
            <a:ext cx="460093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1.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GOF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increased LDL levels            </a:t>
            </a:r>
            <a:r>
              <a:rPr lang="en-US" sz="1400" b="1" dirty="0" smtClean="0"/>
              <a:t>2003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2</a:t>
            </a:r>
            <a:r>
              <a:rPr lang="en-US" sz="1600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decreased </a:t>
            </a:r>
            <a:r>
              <a:rPr lang="en-US" sz="1600" dirty="0"/>
              <a:t>LDL </a:t>
            </a:r>
            <a:r>
              <a:rPr lang="en-US" sz="1600" dirty="0" smtClean="0"/>
              <a:t>levels   </a:t>
            </a:r>
            <a:r>
              <a:rPr lang="en-US" sz="1400" b="1" dirty="0" smtClean="0"/>
              <a:t>2005-2006</a:t>
            </a:r>
            <a:endParaRPr lang="en-US" sz="1600" b="1" dirty="0"/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4456763" y="1242490"/>
            <a:ext cx="252000" cy="2520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42" name="TextBox 41"/>
          <p:cNvSpPr txBox="1">
            <a:spLocks noChangeAspect="1"/>
          </p:cNvSpPr>
          <p:nvPr/>
        </p:nvSpPr>
        <p:spPr>
          <a:xfrm>
            <a:off x="4443136" y="1178990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451603" y="1526011"/>
            <a:ext cx="288661" cy="338554"/>
            <a:chOff x="4703234" y="1542945"/>
            <a:chExt cx="288661" cy="338554"/>
          </a:xfrm>
        </p:grpSpPr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4716861" y="1606445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45" name="TextBox 44"/>
            <p:cNvSpPr txBox="1">
              <a:spLocks noChangeAspect="1"/>
            </p:cNvSpPr>
            <p:nvPr/>
          </p:nvSpPr>
          <p:spPr>
            <a:xfrm>
              <a:off x="4703234" y="1542945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60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65100" y="1041400"/>
            <a:ext cx="2870200" cy="2222500"/>
            <a:chOff x="393700" y="927100"/>
            <a:chExt cx="2819400" cy="2084910"/>
          </a:xfrm>
        </p:grpSpPr>
        <p:grpSp>
          <p:nvGrpSpPr>
            <p:cNvPr id="4" name="Group 3"/>
            <p:cNvGrpSpPr/>
            <p:nvPr/>
          </p:nvGrpSpPr>
          <p:grpSpPr>
            <a:xfrm>
              <a:off x="444500" y="927100"/>
              <a:ext cx="2679700" cy="2084910"/>
              <a:chOff x="444500" y="927100"/>
              <a:chExt cx="2679700" cy="2084910"/>
            </a:xfrm>
          </p:grpSpPr>
          <p:pic>
            <p:nvPicPr>
              <p:cNvPr id="2" name="Picture 1" descr="PCSK9a.tif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1178990"/>
                <a:ext cx="2679700" cy="1833020"/>
              </a:xfrm>
              <a:prstGeom prst="rect">
                <a:avLst/>
              </a:prstGeom>
            </p:spPr>
          </p:pic>
          <p:pic>
            <p:nvPicPr>
              <p:cNvPr id="3" name="Picture 2" descr="PCSK9a2.tif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927100"/>
                <a:ext cx="1681786" cy="268810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393700" y="927100"/>
              <a:ext cx="2819400" cy="208491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5802" y="2264939"/>
            <a:ext cx="3882646" cy="1329162"/>
            <a:chOff x="419100" y="3175000"/>
            <a:chExt cx="3955498" cy="1231900"/>
          </a:xfrm>
        </p:grpSpPr>
        <p:grpSp>
          <p:nvGrpSpPr>
            <p:cNvPr id="7" name="Group 6"/>
            <p:cNvGrpSpPr/>
            <p:nvPr/>
          </p:nvGrpSpPr>
          <p:grpSpPr>
            <a:xfrm>
              <a:off x="419100" y="3175000"/>
              <a:ext cx="3955498" cy="1231900"/>
              <a:chOff x="419100" y="3086100"/>
              <a:chExt cx="3955498" cy="1231900"/>
            </a:xfrm>
          </p:grpSpPr>
          <p:pic>
            <p:nvPicPr>
              <p:cNvPr id="5" name="Picture 4" descr="PCSK9c.tiff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62" t="49231"/>
              <a:stretch/>
            </p:blipFill>
            <p:spPr>
              <a:xfrm>
                <a:off x="533400" y="3479800"/>
                <a:ext cx="3841198" cy="838200"/>
              </a:xfrm>
              <a:prstGeom prst="rect">
                <a:avLst/>
              </a:prstGeom>
            </p:spPr>
          </p:pic>
          <p:pic>
            <p:nvPicPr>
              <p:cNvPr id="6" name="Picture 5" descr="PCSK9c.tiff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1539"/>
              <a:stretch/>
            </p:blipFill>
            <p:spPr>
              <a:xfrm>
                <a:off x="419100" y="3086100"/>
                <a:ext cx="3930098" cy="469900"/>
              </a:xfrm>
              <a:prstGeom prst="rect">
                <a:avLst/>
              </a:prstGeom>
            </p:spPr>
          </p:pic>
        </p:grpSp>
        <p:sp>
          <p:nvSpPr>
            <p:cNvPr id="13" name="Rectangle 12"/>
            <p:cNvSpPr/>
            <p:nvPr/>
          </p:nvSpPr>
          <p:spPr>
            <a:xfrm>
              <a:off x="419100" y="3175000"/>
              <a:ext cx="3955498" cy="123190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60554" y="167523"/>
            <a:ext cx="7005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PCSK9, LDL levels and coronary heart disease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6900" y="7117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108502" y="3712739"/>
            <a:ext cx="3932916" cy="1117072"/>
            <a:chOff x="342900" y="4616450"/>
            <a:chExt cx="3942798" cy="1009650"/>
          </a:xfrm>
        </p:grpSpPr>
        <p:grpSp>
          <p:nvGrpSpPr>
            <p:cNvPr id="34" name="Group 33"/>
            <p:cNvGrpSpPr/>
            <p:nvPr/>
          </p:nvGrpSpPr>
          <p:grpSpPr>
            <a:xfrm>
              <a:off x="419100" y="4660900"/>
              <a:ext cx="3797300" cy="888438"/>
              <a:chOff x="419100" y="4660900"/>
              <a:chExt cx="3797300" cy="888438"/>
            </a:xfrm>
          </p:grpSpPr>
          <p:pic>
            <p:nvPicPr>
              <p:cNvPr id="39" name="Picture 38" descr="PCSK9b.tiff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0479"/>
              <a:stretch/>
            </p:blipFill>
            <p:spPr>
              <a:xfrm>
                <a:off x="419100" y="4660900"/>
                <a:ext cx="3797300" cy="684700"/>
              </a:xfrm>
              <a:prstGeom prst="rect">
                <a:avLst/>
              </a:prstGeom>
            </p:spPr>
          </p:pic>
          <p:pic>
            <p:nvPicPr>
              <p:cNvPr id="40" name="Picture 39" descr="PCSK9b2.tiff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7900" y="5346700"/>
                <a:ext cx="2387600" cy="202638"/>
              </a:xfrm>
              <a:prstGeom prst="rect">
                <a:avLst/>
              </a:prstGeom>
            </p:spPr>
          </p:pic>
        </p:grpSp>
        <p:sp>
          <p:nvSpPr>
            <p:cNvPr id="36" name="Rectangle 35"/>
            <p:cNvSpPr/>
            <p:nvPr/>
          </p:nvSpPr>
          <p:spPr>
            <a:xfrm>
              <a:off x="342900" y="4616450"/>
              <a:ext cx="3942798" cy="100965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46078" y="4910132"/>
            <a:ext cx="3525822" cy="1706568"/>
            <a:chOff x="347678" y="4973632"/>
            <a:chExt cx="3795340" cy="1795468"/>
          </a:xfrm>
        </p:grpSpPr>
        <p:sp>
          <p:nvSpPr>
            <p:cNvPr id="42" name="Rectangle 41"/>
            <p:cNvSpPr/>
            <p:nvPr/>
          </p:nvSpPr>
          <p:spPr>
            <a:xfrm>
              <a:off x="347679" y="4973632"/>
              <a:ext cx="3795339" cy="179546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3" name="Picture 42" descr="PCSK9e.tiff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78" b="83482"/>
            <a:stretch/>
          </p:blipFill>
          <p:spPr>
            <a:xfrm>
              <a:off x="442135" y="4986332"/>
              <a:ext cx="3637913" cy="306113"/>
            </a:xfrm>
            <a:prstGeom prst="rect">
              <a:avLst/>
            </a:prstGeom>
          </p:spPr>
        </p:pic>
        <p:pic>
          <p:nvPicPr>
            <p:cNvPr id="44" name="Picture 43" descr="PCSK9d.tiff"/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4"/>
            <a:stretch/>
          </p:blipFill>
          <p:spPr>
            <a:xfrm>
              <a:off x="347678" y="5149653"/>
              <a:ext cx="3795339" cy="1530547"/>
            </a:xfrm>
            <a:prstGeom prst="rect">
              <a:avLst/>
            </a:prstGeom>
          </p:spPr>
        </p:pic>
      </p:grpSp>
      <p:pic>
        <p:nvPicPr>
          <p:cNvPr id="45" name="Picture 44" descr="Cohen_2006_Fig2.tiff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70"/>
          <a:stretch/>
        </p:blipFill>
        <p:spPr>
          <a:xfrm>
            <a:off x="4369071" y="3256483"/>
            <a:ext cx="2438129" cy="3233218"/>
          </a:xfrm>
          <a:prstGeom prst="rect">
            <a:avLst/>
          </a:prstGeom>
          <a:ln>
            <a:solidFill>
              <a:srgbClr val="A6A6A6"/>
            </a:solidFill>
          </a:ln>
        </p:spPr>
      </p:pic>
      <p:sp>
        <p:nvSpPr>
          <p:cNvPr id="33" name="TextBox 32"/>
          <p:cNvSpPr txBox="1"/>
          <p:nvPr/>
        </p:nvSpPr>
        <p:spPr>
          <a:xfrm>
            <a:off x="4508504" y="1178990"/>
            <a:ext cx="460093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1.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GOF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increased LDL levels            </a:t>
            </a:r>
            <a:r>
              <a:rPr lang="en-US" sz="1400" b="1" dirty="0" smtClean="0"/>
              <a:t>2003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2</a:t>
            </a:r>
            <a:r>
              <a:rPr lang="en-US" sz="1600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decreased </a:t>
            </a:r>
            <a:r>
              <a:rPr lang="en-US" sz="1600" dirty="0"/>
              <a:t>LDL </a:t>
            </a:r>
            <a:r>
              <a:rPr lang="en-US" sz="1600" dirty="0" smtClean="0"/>
              <a:t>levels   </a:t>
            </a:r>
            <a:r>
              <a:rPr lang="en-US" sz="1400" b="1" dirty="0" smtClean="0"/>
              <a:t>2005-2006</a:t>
            </a:r>
            <a:endParaRPr lang="en-US" sz="1600" b="1" dirty="0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4456763" y="1242490"/>
            <a:ext cx="252000" cy="2520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48" name="TextBox 47"/>
          <p:cNvSpPr txBox="1">
            <a:spLocks noChangeAspect="1"/>
          </p:cNvSpPr>
          <p:nvPr/>
        </p:nvSpPr>
        <p:spPr>
          <a:xfrm>
            <a:off x="4443136" y="1178990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451603" y="1526011"/>
            <a:ext cx="288661" cy="338554"/>
            <a:chOff x="4703234" y="1542945"/>
            <a:chExt cx="288661" cy="338554"/>
          </a:xfrm>
        </p:grpSpPr>
        <p:sp>
          <p:nvSpPr>
            <p:cNvPr id="50" name="Oval 49"/>
            <p:cNvSpPr>
              <a:spLocks noChangeAspect="1"/>
            </p:cNvSpPr>
            <p:nvPr/>
          </p:nvSpPr>
          <p:spPr>
            <a:xfrm>
              <a:off x="4716861" y="1606445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51" name="TextBox 50"/>
            <p:cNvSpPr txBox="1">
              <a:spLocks noChangeAspect="1"/>
            </p:cNvSpPr>
            <p:nvPr/>
          </p:nvSpPr>
          <p:spPr>
            <a:xfrm>
              <a:off x="4703234" y="1542945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79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65100" y="1041400"/>
            <a:ext cx="2870200" cy="2222500"/>
            <a:chOff x="393700" y="927100"/>
            <a:chExt cx="2819400" cy="2084910"/>
          </a:xfrm>
        </p:grpSpPr>
        <p:grpSp>
          <p:nvGrpSpPr>
            <p:cNvPr id="4" name="Group 3"/>
            <p:cNvGrpSpPr/>
            <p:nvPr/>
          </p:nvGrpSpPr>
          <p:grpSpPr>
            <a:xfrm>
              <a:off x="444500" y="927100"/>
              <a:ext cx="2679700" cy="2084910"/>
              <a:chOff x="444500" y="927100"/>
              <a:chExt cx="2679700" cy="2084910"/>
            </a:xfrm>
          </p:grpSpPr>
          <p:pic>
            <p:nvPicPr>
              <p:cNvPr id="2" name="Picture 1" descr="PCSK9a.tif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1178990"/>
                <a:ext cx="2679700" cy="1833020"/>
              </a:xfrm>
              <a:prstGeom prst="rect">
                <a:avLst/>
              </a:prstGeom>
            </p:spPr>
          </p:pic>
          <p:pic>
            <p:nvPicPr>
              <p:cNvPr id="3" name="Picture 2" descr="PCSK9a2.tif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927100"/>
                <a:ext cx="1681786" cy="268810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393700" y="927100"/>
              <a:ext cx="2819400" cy="208491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737100" y="3875971"/>
            <a:ext cx="3575602" cy="2212047"/>
            <a:chOff x="4685196" y="2809963"/>
            <a:chExt cx="3074504" cy="1787437"/>
          </a:xfrm>
        </p:grpSpPr>
        <p:pic>
          <p:nvPicPr>
            <p:cNvPr id="20" name="Picture 19" descr="PCSK9e.tif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3482"/>
            <a:stretch/>
          </p:blipFill>
          <p:spPr>
            <a:xfrm>
              <a:off x="4685196" y="2809963"/>
              <a:ext cx="2934804" cy="301537"/>
            </a:xfrm>
            <a:prstGeom prst="rect">
              <a:avLst/>
            </a:prstGeom>
          </p:spPr>
        </p:pic>
        <p:pic>
          <p:nvPicPr>
            <p:cNvPr id="21" name="Picture 20" descr="PCSK9e.tif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242"/>
            <a:stretch/>
          </p:blipFill>
          <p:spPr>
            <a:xfrm>
              <a:off x="4824896" y="3012010"/>
              <a:ext cx="2934804" cy="1547290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4685196" y="2848063"/>
              <a:ext cx="2934804" cy="1749337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60554" y="167523"/>
            <a:ext cx="7005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PCSK9, LDL levels and coronary heart disease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6900" y="7117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7" name="Picture 36" descr="Cohen_2006_Fig2.tif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70"/>
          <a:stretch/>
        </p:blipFill>
        <p:spPr>
          <a:xfrm>
            <a:off x="4369071" y="3256483"/>
            <a:ext cx="2438129" cy="3233218"/>
          </a:xfrm>
          <a:prstGeom prst="rect">
            <a:avLst/>
          </a:prstGeom>
          <a:ln>
            <a:solidFill>
              <a:srgbClr val="A6A6A6"/>
            </a:solidFill>
          </a:ln>
        </p:spPr>
      </p:pic>
      <p:pic>
        <p:nvPicPr>
          <p:cNvPr id="38" name="Picture 37" descr="Cohen_2006_Fig2.tif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30"/>
          <a:stretch/>
        </p:blipFill>
        <p:spPr>
          <a:xfrm>
            <a:off x="6794500" y="3256483"/>
            <a:ext cx="2247900" cy="3233218"/>
          </a:xfrm>
          <a:prstGeom prst="rect">
            <a:avLst/>
          </a:prstGeom>
          <a:ln>
            <a:solidFill>
              <a:srgbClr val="A6A6A6"/>
            </a:solidFill>
          </a:ln>
        </p:spPr>
      </p:pic>
      <p:grpSp>
        <p:nvGrpSpPr>
          <p:cNvPr id="50" name="Group 49"/>
          <p:cNvGrpSpPr/>
          <p:nvPr/>
        </p:nvGrpSpPr>
        <p:grpSpPr>
          <a:xfrm>
            <a:off x="95802" y="2264939"/>
            <a:ext cx="3882646" cy="1329162"/>
            <a:chOff x="419100" y="3175000"/>
            <a:chExt cx="3955498" cy="1231900"/>
          </a:xfrm>
        </p:grpSpPr>
        <p:grpSp>
          <p:nvGrpSpPr>
            <p:cNvPr id="51" name="Group 50"/>
            <p:cNvGrpSpPr/>
            <p:nvPr/>
          </p:nvGrpSpPr>
          <p:grpSpPr>
            <a:xfrm>
              <a:off x="419100" y="3175000"/>
              <a:ext cx="3955498" cy="1231900"/>
              <a:chOff x="419100" y="3086100"/>
              <a:chExt cx="3955498" cy="1231900"/>
            </a:xfrm>
          </p:grpSpPr>
          <p:pic>
            <p:nvPicPr>
              <p:cNvPr id="53" name="Picture 52" descr="PCSK9c.tiff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62" t="49231"/>
              <a:stretch/>
            </p:blipFill>
            <p:spPr>
              <a:xfrm>
                <a:off x="533400" y="3479800"/>
                <a:ext cx="3841198" cy="838200"/>
              </a:xfrm>
              <a:prstGeom prst="rect">
                <a:avLst/>
              </a:prstGeom>
            </p:spPr>
          </p:pic>
          <p:pic>
            <p:nvPicPr>
              <p:cNvPr id="54" name="Picture 53" descr="PCSK9c.tiff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1539"/>
              <a:stretch/>
            </p:blipFill>
            <p:spPr>
              <a:xfrm>
                <a:off x="419100" y="3086100"/>
                <a:ext cx="3930098" cy="469900"/>
              </a:xfrm>
              <a:prstGeom prst="rect">
                <a:avLst/>
              </a:prstGeom>
            </p:spPr>
          </p:pic>
        </p:grpSp>
        <p:sp>
          <p:nvSpPr>
            <p:cNvPr id="52" name="Rectangle 51"/>
            <p:cNvSpPr/>
            <p:nvPr/>
          </p:nvSpPr>
          <p:spPr>
            <a:xfrm>
              <a:off x="419100" y="3175000"/>
              <a:ext cx="3955498" cy="123190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8502" y="3712739"/>
            <a:ext cx="3932916" cy="1117072"/>
            <a:chOff x="342900" y="4616450"/>
            <a:chExt cx="3942798" cy="1009650"/>
          </a:xfrm>
        </p:grpSpPr>
        <p:grpSp>
          <p:nvGrpSpPr>
            <p:cNvPr id="56" name="Group 55"/>
            <p:cNvGrpSpPr/>
            <p:nvPr/>
          </p:nvGrpSpPr>
          <p:grpSpPr>
            <a:xfrm>
              <a:off x="419100" y="4660900"/>
              <a:ext cx="3797300" cy="888438"/>
              <a:chOff x="419100" y="4660900"/>
              <a:chExt cx="3797300" cy="888438"/>
            </a:xfrm>
          </p:grpSpPr>
          <p:pic>
            <p:nvPicPr>
              <p:cNvPr id="58" name="Picture 57" descr="PCSK9b.tiff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0479"/>
              <a:stretch/>
            </p:blipFill>
            <p:spPr>
              <a:xfrm>
                <a:off x="419100" y="4660900"/>
                <a:ext cx="3797300" cy="684700"/>
              </a:xfrm>
              <a:prstGeom prst="rect">
                <a:avLst/>
              </a:prstGeom>
            </p:spPr>
          </p:pic>
          <p:pic>
            <p:nvPicPr>
              <p:cNvPr id="59" name="Picture 58" descr="PCSK9b2.tiff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7900" y="5346700"/>
                <a:ext cx="2387600" cy="202638"/>
              </a:xfrm>
              <a:prstGeom prst="rect">
                <a:avLst/>
              </a:prstGeom>
            </p:spPr>
          </p:pic>
        </p:grpSp>
        <p:sp>
          <p:nvSpPr>
            <p:cNvPr id="57" name="Rectangle 56"/>
            <p:cNvSpPr/>
            <p:nvPr/>
          </p:nvSpPr>
          <p:spPr>
            <a:xfrm>
              <a:off x="342900" y="4616450"/>
              <a:ext cx="3942798" cy="100965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46078" y="4910132"/>
            <a:ext cx="3525822" cy="1706568"/>
            <a:chOff x="347678" y="4973632"/>
            <a:chExt cx="3795340" cy="1795468"/>
          </a:xfrm>
        </p:grpSpPr>
        <p:sp>
          <p:nvSpPr>
            <p:cNvPr id="61" name="Rectangle 60"/>
            <p:cNvSpPr/>
            <p:nvPr/>
          </p:nvSpPr>
          <p:spPr>
            <a:xfrm>
              <a:off x="347679" y="4973632"/>
              <a:ext cx="3795339" cy="179546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2" name="Picture 61" descr="PCSK9e.tif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78" b="83482"/>
            <a:stretch/>
          </p:blipFill>
          <p:spPr>
            <a:xfrm>
              <a:off x="442135" y="4986332"/>
              <a:ext cx="3637913" cy="306113"/>
            </a:xfrm>
            <a:prstGeom prst="rect">
              <a:avLst/>
            </a:prstGeom>
          </p:spPr>
        </p:pic>
        <p:pic>
          <p:nvPicPr>
            <p:cNvPr id="63" name="Picture 62" descr="PCSK9d.tiff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4"/>
            <a:stretch/>
          </p:blipFill>
          <p:spPr>
            <a:xfrm>
              <a:off x="347678" y="5149653"/>
              <a:ext cx="3795339" cy="1530547"/>
            </a:xfrm>
            <a:prstGeom prst="rect">
              <a:avLst/>
            </a:prstGeom>
          </p:spPr>
        </p:pic>
      </p:grpSp>
      <p:sp>
        <p:nvSpPr>
          <p:cNvPr id="39" name="TextBox 38"/>
          <p:cNvSpPr txBox="1"/>
          <p:nvPr/>
        </p:nvSpPr>
        <p:spPr>
          <a:xfrm>
            <a:off x="4508504" y="1178990"/>
            <a:ext cx="4600939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1.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GOF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increased LDL levels            </a:t>
            </a:r>
            <a:r>
              <a:rPr lang="en-US" sz="1400" b="1" dirty="0" smtClean="0"/>
              <a:t>2003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2</a:t>
            </a:r>
            <a:r>
              <a:rPr lang="en-US" sz="1600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decreased </a:t>
            </a:r>
            <a:r>
              <a:rPr lang="en-US" sz="1600" dirty="0"/>
              <a:t>LDL </a:t>
            </a:r>
            <a:r>
              <a:rPr lang="en-US" sz="1600" dirty="0" smtClean="0"/>
              <a:t>levels   </a:t>
            </a:r>
            <a:r>
              <a:rPr lang="en-US" sz="1400" b="1" dirty="0" smtClean="0"/>
              <a:t>2005-2006</a:t>
            </a:r>
            <a:endParaRPr lang="en-US" sz="1600" b="1" dirty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3</a:t>
            </a:r>
            <a:r>
              <a:rPr lang="en-US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protect against CHD             </a:t>
            </a:r>
            <a:r>
              <a:rPr lang="en-US" sz="1400" b="1" dirty="0" smtClean="0"/>
              <a:t>2006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4. </a:t>
            </a:r>
            <a:endParaRPr lang="en-US" sz="1400" b="1" dirty="0"/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4456763" y="1242490"/>
            <a:ext cx="252000" cy="2520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41" name="TextBox 40"/>
          <p:cNvSpPr txBox="1">
            <a:spLocks noChangeAspect="1"/>
          </p:cNvSpPr>
          <p:nvPr/>
        </p:nvSpPr>
        <p:spPr>
          <a:xfrm>
            <a:off x="4443136" y="1178990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451603" y="1526011"/>
            <a:ext cx="288661" cy="338554"/>
            <a:chOff x="4703234" y="1542945"/>
            <a:chExt cx="288661" cy="338554"/>
          </a:xfrm>
        </p:grpSpPr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4716861" y="1606445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44" name="TextBox 43"/>
            <p:cNvSpPr txBox="1">
              <a:spLocks noChangeAspect="1"/>
            </p:cNvSpPr>
            <p:nvPr/>
          </p:nvSpPr>
          <p:spPr>
            <a:xfrm>
              <a:off x="4703234" y="1542945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451603" y="1890295"/>
            <a:ext cx="288661" cy="338554"/>
            <a:chOff x="4680200" y="1924163"/>
            <a:chExt cx="288661" cy="338554"/>
          </a:xfrm>
        </p:grpSpPr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4693827" y="1987663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47" name="TextBox 46"/>
            <p:cNvSpPr txBox="1">
              <a:spLocks noChangeAspect="1"/>
            </p:cNvSpPr>
            <p:nvPr/>
          </p:nvSpPr>
          <p:spPr>
            <a:xfrm>
              <a:off x="4680200" y="1924163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</a:rPr>
                <a:t>3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96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65100" y="1041400"/>
            <a:ext cx="2870200" cy="2222500"/>
            <a:chOff x="393700" y="927100"/>
            <a:chExt cx="2819400" cy="2084910"/>
          </a:xfrm>
        </p:grpSpPr>
        <p:grpSp>
          <p:nvGrpSpPr>
            <p:cNvPr id="4" name="Group 3"/>
            <p:cNvGrpSpPr/>
            <p:nvPr/>
          </p:nvGrpSpPr>
          <p:grpSpPr>
            <a:xfrm>
              <a:off x="444500" y="927100"/>
              <a:ext cx="2679700" cy="2084910"/>
              <a:chOff x="444500" y="927100"/>
              <a:chExt cx="2679700" cy="2084910"/>
            </a:xfrm>
          </p:grpSpPr>
          <p:pic>
            <p:nvPicPr>
              <p:cNvPr id="2" name="Picture 1" descr="PCSK9a.tiff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1178990"/>
                <a:ext cx="2679700" cy="1833020"/>
              </a:xfrm>
              <a:prstGeom prst="rect">
                <a:avLst/>
              </a:prstGeom>
            </p:spPr>
          </p:pic>
          <p:pic>
            <p:nvPicPr>
              <p:cNvPr id="3" name="Picture 2" descr="PCSK9a2.tif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4500" y="927100"/>
                <a:ext cx="1681786" cy="268810"/>
              </a:xfrm>
              <a:prstGeom prst="rect">
                <a:avLst/>
              </a:prstGeom>
            </p:spPr>
          </p:pic>
        </p:grpSp>
        <p:sp>
          <p:nvSpPr>
            <p:cNvPr id="17" name="Rectangle 16"/>
            <p:cNvSpPr/>
            <p:nvPr/>
          </p:nvSpPr>
          <p:spPr>
            <a:xfrm>
              <a:off x="393700" y="927100"/>
              <a:ext cx="2819400" cy="208491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737100" y="3875971"/>
            <a:ext cx="3575602" cy="2212047"/>
            <a:chOff x="4685196" y="2809963"/>
            <a:chExt cx="3074504" cy="1787437"/>
          </a:xfrm>
        </p:grpSpPr>
        <p:pic>
          <p:nvPicPr>
            <p:cNvPr id="20" name="Picture 19" descr="PCSK9e.tif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3482"/>
            <a:stretch/>
          </p:blipFill>
          <p:spPr>
            <a:xfrm>
              <a:off x="4685196" y="2809963"/>
              <a:ext cx="2934804" cy="301537"/>
            </a:xfrm>
            <a:prstGeom prst="rect">
              <a:avLst/>
            </a:prstGeom>
          </p:spPr>
        </p:pic>
        <p:pic>
          <p:nvPicPr>
            <p:cNvPr id="21" name="Picture 20" descr="PCSK9e.tif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242"/>
            <a:stretch/>
          </p:blipFill>
          <p:spPr>
            <a:xfrm>
              <a:off x="4824896" y="3012010"/>
              <a:ext cx="2934804" cy="1547290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4685196" y="2848063"/>
              <a:ext cx="2934804" cy="1749337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60554" y="167523"/>
            <a:ext cx="7005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PCSK9, LDL levels and coronary heart disease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6900" y="7117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7" name="Picture 36" descr="Cohen_2006_Fig2.tif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70"/>
          <a:stretch/>
        </p:blipFill>
        <p:spPr>
          <a:xfrm>
            <a:off x="4369071" y="3256483"/>
            <a:ext cx="2438129" cy="3233218"/>
          </a:xfrm>
          <a:prstGeom prst="rect">
            <a:avLst/>
          </a:prstGeom>
          <a:ln>
            <a:solidFill>
              <a:srgbClr val="A6A6A6"/>
            </a:solidFill>
          </a:ln>
        </p:spPr>
      </p:pic>
      <p:pic>
        <p:nvPicPr>
          <p:cNvPr id="38" name="Picture 37" descr="Cohen_2006_Fig2.tif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30"/>
          <a:stretch/>
        </p:blipFill>
        <p:spPr>
          <a:xfrm>
            <a:off x="6794500" y="3256483"/>
            <a:ext cx="2247900" cy="3233218"/>
          </a:xfrm>
          <a:prstGeom prst="rect">
            <a:avLst/>
          </a:prstGeom>
          <a:ln>
            <a:solidFill>
              <a:srgbClr val="A6A6A6"/>
            </a:solidFill>
          </a:ln>
        </p:spPr>
      </p:pic>
      <p:pic>
        <p:nvPicPr>
          <p:cNvPr id="11" name="Picture 10" descr="Cohen_2006_Tab2.tif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397" y="3271898"/>
            <a:ext cx="5073701" cy="3128902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95802" y="2264939"/>
            <a:ext cx="3882646" cy="1329162"/>
            <a:chOff x="419100" y="3175000"/>
            <a:chExt cx="3955498" cy="1231900"/>
          </a:xfrm>
        </p:grpSpPr>
        <p:grpSp>
          <p:nvGrpSpPr>
            <p:cNvPr id="34" name="Group 33"/>
            <p:cNvGrpSpPr/>
            <p:nvPr/>
          </p:nvGrpSpPr>
          <p:grpSpPr>
            <a:xfrm>
              <a:off x="419100" y="3175000"/>
              <a:ext cx="3955498" cy="1231900"/>
              <a:chOff x="419100" y="3086100"/>
              <a:chExt cx="3955498" cy="1231900"/>
            </a:xfrm>
          </p:grpSpPr>
          <p:pic>
            <p:nvPicPr>
              <p:cNvPr id="39" name="Picture 38" descr="PCSK9c.tiff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62" t="49231"/>
              <a:stretch/>
            </p:blipFill>
            <p:spPr>
              <a:xfrm>
                <a:off x="533400" y="3479800"/>
                <a:ext cx="3841198" cy="838200"/>
              </a:xfrm>
              <a:prstGeom prst="rect">
                <a:avLst/>
              </a:prstGeom>
            </p:spPr>
          </p:pic>
          <p:pic>
            <p:nvPicPr>
              <p:cNvPr id="40" name="Picture 39" descr="PCSK9c.tiff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71539"/>
              <a:stretch/>
            </p:blipFill>
            <p:spPr>
              <a:xfrm>
                <a:off x="419100" y="3086100"/>
                <a:ext cx="3930098" cy="469900"/>
              </a:xfrm>
              <a:prstGeom prst="rect">
                <a:avLst/>
              </a:prstGeom>
            </p:spPr>
          </p:pic>
        </p:grpSp>
        <p:sp>
          <p:nvSpPr>
            <p:cNvPr id="36" name="Rectangle 35"/>
            <p:cNvSpPr/>
            <p:nvPr/>
          </p:nvSpPr>
          <p:spPr>
            <a:xfrm>
              <a:off x="419100" y="3175000"/>
              <a:ext cx="3955498" cy="123190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08502" y="3712739"/>
            <a:ext cx="3932916" cy="1117072"/>
            <a:chOff x="342900" y="4616450"/>
            <a:chExt cx="3942798" cy="1009650"/>
          </a:xfrm>
        </p:grpSpPr>
        <p:grpSp>
          <p:nvGrpSpPr>
            <p:cNvPr id="42" name="Group 41"/>
            <p:cNvGrpSpPr/>
            <p:nvPr/>
          </p:nvGrpSpPr>
          <p:grpSpPr>
            <a:xfrm>
              <a:off x="419100" y="4660900"/>
              <a:ext cx="3797300" cy="888438"/>
              <a:chOff x="419100" y="4660900"/>
              <a:chExt cx="3797300" cy="888438"/>
            </a:xfrm>
          </p:grpSpPr>
          <p:pic>
            <p:nvPicPr>
              <p:cNvPr id="44" name="Picture 43" descr="PCSK9b.tiff"/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0479"/>
              <a:stretch/>
            </p:blipFill>
            <p:spPr>
              <a:xfrm>
                <a:off x="419100" y="4660900"/>
                <a:ext cx="3797300" cy="684700"/>
              </a:xfrm>
              <a:prstGeom prst="rect">
                <a:avLst/>
              </a:prstGeom>
            </p:spPr>
          </p:pic>
          <p:pic>
            <p:nvPicPr>
              <p:cNvPr id="45" name="Picture 44" descr="PCSK9b2.tiff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7900" y="5346700"/>
                <a:ext cx="2387600" cy="202638"/>
              </a:xfrm>
              <a:prstGeom prst="rect">
                <a:avLst/>
              </a:prstGeom>
            </p:spPr>
          </p:pic>
        </p:grpSp>
        <p:sp>
          <p:nvSpPr>
            <p:cNvPr id="43" name="Rectangle 42"/>
            <p:cNvSpPr/>
            <p:nvPr/>
          </p:nvSpPr>
          <p:spPr>
            <a:xfrm>
              <a:off x="342900" y="4616450"/>
              <a:ext cx="3942798" cy="1009650"/>
            </a:xfrm>
            <a:prstGeom prst="rect">
              <a:avLst/>
            </a:prstGeom>
            <a:noFill/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46078" y="4910132"/>
            <a:ext cx="3525822" cy="1706568"/>
            <a:chOff x="347678" y="4973632"/>
            <a:chExt cx="3795340" cy="1795468"/>
          </a:xfrm>
        </p:grpSpPr>
        <p:sp>
          <p:nvSpPr>
            <p:cNvPr id="47" name="Rectangle 46"/>
            <p:cNvSpPr/>
            <p:nvPr/>
          </p:nvSpPr>
          <p:spPr>
            <a:xfrm>
              <a:off x="347679" y="4973632"/>
              <a:ext cx="3795339" cy="179546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A6A6A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8" name="Picture 47" descr="PCSK9e.tif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78" b="83482"/>
            <a:stretch/>
          </p:blipFill>
          <p:spPr>
            <a:xfrm>
              <a:off x="442135" y="4986332"/>
              <a:ext cx="3637913" cy="306113"/>
            </a:xfrm>
            <a:prstGeom prst="rect">
              <a:avLst/>
            </a:prstGeom>
          </p:spPr>
        </p:pic>
        <p:pic>
          <p:nvPicPr>
            <p:cNvPr id="49" name="Picture 48" descr="PCSK9d.tiff"/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4"/>
            <a:stretch/>
          </p:blipFill>
          <p:spPr>
            <a:xfrm>
              <a:off x="347678" y="5149653"/>
              <a:ext cx="3795339" cy="1530547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4508504" y="1178990"/>
            <a:ext cx="4600939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1.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GOF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increased LDL levels            </a:t>
            </a:r>
            <a:r>
              <a:rPr lang="en-US" sz="1400" b="1" dirty="0" smtClean="0"/>
              <a:t>2003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2</a:t>
            </a:r>
            <a:r>
              <a:rPr lang="en-US" sz="1600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decreased </a:t>
            </a:r>
            <a:r>
              <a:rPr lang="en-US" sz="1600" dirty="0"/>
              <a:t>LDL </a:t>
            </a:r>
            <a:r>
              <a:rPr lang="en-US" sz="1600" dirty="0" smtClean="0"/>
              <a:t>levels   </a:t>
            </a:r>
            <a:r>
              <a:rPr lang="en-US" sz="1400" b="1" dirty="0" smtClean="0"/>
              <a:t>2005-2006</a:t>
            </a:r>
            <a:endParaRPr lang="en-US" sz="1600" b="1" dirty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3</a:t>
            </a:r>
            <a:r>
              <a:rPr lang="en-US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protect against CHD             </a:t>
            </a:r>
            <a:r>
              <a:rPr lang="en-US" sz="1400" b="1" dirty="0" smtClean="0"/>
              <a:t>2006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4.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no obvious adverse events </a:t>
            </a:r>
            <a:r>
              <a:rPr lang="en-US" sz="1400" b="1" dirty="0" smtClean="0"/>
              <a:t>2006</a:t>
            </a: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4456763" y="1242490"/>
            <a:ext cx="252000" cy="2520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60" name="TextBox 59"/>
          <p:cNvSpPr txBox="1">
            <a:spLocks noChangeAspect="1"/>
          </p:cNvSpPr>
          <p:nvPr/>
        </p:nvSpPr>
        <p:spPr>
          <a:xfrm>
            <a:off x="4443136" y="1178990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4451603" y="1526011"/>
            <a:ext cx="288661" cy="338554"/>
            <a:chOff x="4703234" y="1542945"/>
            <a:chExt cx="288661" cy="338554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716861" y="1606445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63" name="TextBox 62"/>
            <p:cNvSpPr txBox="1">
              <a:spLocks noChangeAspect="1"/>
            </p:cNvSpPr>
            <p:nvPr/>
          </p:nvSpPr>
          <p:spPr>
            <a:xfrm>
              <a:off x="4703234" y="1542945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451603" y="1890295"/>
            <a:ext cx="288661" cy="338554"/>
            <a:chOff x="4680200" y="1924163"/>
            <a:chExt cx="288661" cy="338554"/>
          </a:xfrm>
        </p:grpSpPr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4693827" y="1987663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66" name="TextBox 65"/>
            <p:cNvSpPr txBox="1">
              <a:spLocks noChangeAspect="1"/>
            </p:cNvSpPr>
            <p:nvPr/>
          </p:nvSpPr>
          <p:spPr>
            <a:xfrm>
              <a:off x="4680200" y="1924163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</a:rPr>
                <a:t>3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451603" y="2231071"/>
            <a:ext cx="288661" cy="338554"/>
            <a:chOff x="4711700" y="2264939"/>
            <a:chExt cx="288661" cy="338554"/>
          </a:xfrm>
        </p:grpSpPr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725327" y="2328439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69" name="TextBox 68"/>
            <p:cNvSpPr txBox="1">
              <a:spLocks noChangeAspect="1"/>
            </p:cNvSpPr>
            <p:nvPr/>
          </p:nvSpPr>
          <p:spPr>
            <a:xfrm>
              <a:off x="4711700" y="2264939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</a:rPr>
                <a:t>4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38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060554" y="167523"/>
            <a:ext cx="7005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PCSK9, LDL levels and coronary heart disease</a:t>
            </a:r>
            <a:endParaRPr lang="en-US" sz="2800" b="1" dirty="0">
              <a:solidFill>
                <a:schemeClr val="tx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6900" y="711776"/>
            <a:ext cx="80391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508504" y="1178990"/>
            <a:ext cx="460093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1.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GOF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increased LDL levels            </a:t>
            </a:r>
            <a:r>
              <a:rPr lang="en-US" sz="1400" b="1" dirty="0" smtClean="0"/>
              <a:t>2003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2</a:t>
            </a:r>
            <a:r>
              <a:rPr lang="en-US" sz="1600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decreased </a:t>
            </a:r>
            <a:r>
              <a:rPr lang="en-US" sz="1600" dirty="0"/>
              <a:t>LDL </a:t>
            </a:r>
            <a:r>
              <a:rPr lang="en-US" sz="1600" dirty="0" smtClean="0"/>
              <a:t>levels   </a:t>
            </a:r>
            <a:r>
              <a:rPr lang="en-US" sz="1400" b="1" dirty="0" smtClean="0"/>
              <a:t>2005-2006</a:t>
            </a:r>
            <a:endParaRPr lang="en-US" sz="1600" b="1" dirty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3</a:t>
            </a:r>
            <a:r>
              <a:rPr lang="en-US" i="1" dirty="0" smtClean="0">
                <a:solidFill>
                  <a:schemeClr val="bg1"/>
                </a:solidFill>
              </a:rPr>
              <a:t>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/>
              <a:t>alleles: </a:t>
            </a:r>
            <a:r>
              <a:rPr lang="en-US" sz="1600" dirty="0" smtClean="0"/>
              <a:t>protect against CHD             </a:t>
            </a:r>
            <a:r>
              <a:rPr lang="en-US" sz="1400" b="1" dirty="0" smtClean="0"/>
              <a:t>2006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4. </a:t>
            </a:r>
            <a:r>
              <a:rPr lang="en-US" sz="1600" i="1" dirty="0" smtClean="0"/>
              <a:t>PCSK9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1F497D"/>
                </a:solidFill>
              </a:rPr>
              <a:t>LOF</a:t>
            </a:r>
            <a:r>
              <a:rPr lang="en-US" sz="1600" dirty="0" smtClean="0">
                <a:solidFill>
                  <a:srgbClr val="1F497D"/>
                </a:solidFill>
              </a:rPr>
              <a:t> </a:t>
            </a:r>
            <a:r>
              <a:rPr lang="en-US" sz="1600" dirty="0" smtClean="0"/>
              <a:t>alleles: no obvious adverse events </a:t>
            </a:r>
            <a:r>
              <a:rPr lang="en-US" sz="1400" b="1" dirty="0" smtClean="0"/>
              <a:t>2006</a:t>
            </a:r>
          </a:p>
          <a:p>
            <a:pPr>
              <a:spcBef>
                <a:spcPts val="600"/>
              </a:spcBef>
            </a:pPr>
            <a:endParaRPr lang="en-US" sz="1600" dirty="0"/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4456763" y="1242490"/>
            <a:ext cx="252000" cy="2520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51" name="TextBox 50"/>
          <p:cNvSpPr txBox="1">
            <a:spLocks noChangeAspect="1"/>
          </p:cNvSpPr>
          <p:nvPr/>
        </p:nvSpPr>
        <p:spPr>
          <a:xfrm>
            <a:off x="4443136" y="1178990"/>
            <a:ext cx="288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1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451603" y="1526011"/>
            <a:ext cx="288661" cy="338554"/>
            <a:chOff x="4703234" y="1542945"/>
            <a:chExt cx="288661" cy="338554"/>
          </a:xfrm>
        </p:grpSpPr>
        <p:sp>
          <p:nvSpPr>
            <p:cNvPr id="53" name="Oval 52"/>
            <p:cNvSpPr>
              <a:spLocks noChangeAspect="1"/>
            </p:cNvSpPr>
            <p:nvPr/>
          </p:nvSpPr>
          <p:spPr>
            <a:xfrm>
              <a:off x="4716861" y="1606445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54" name="TextBox 53"/>
            <p:cNvSpPr txBox="1">
              <a:spLocks noChangeAspect="1"/>
            </p:cNvSpPr>
            <p:nvPr/>
          </p:nvSpPr>
          <p:spPr>
            <a:xfrm>
              <a:off x="4703234" y="1542945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451603" y="1890295"/>
            <a:ext cx="288661" cy="338554"/>
            <a:chOff x="4680200" y="1924163"/>
            <a:chExt cx="288661" cy="338554"/>
          </a:xfrm>
        </p:grpSpPr>
        <p:sp>
          <p:nvSpPr>
            <p:cNvPr id="56" name="Oval 55"/>
            <p:cNvSpPr>
              <a:spLocks noChangeAspect="1"/>
            </p:cNvSpPr>
            <p:nvPr/>
          </p:nvSpPr>
          <p:spPr>
            <a:xfrm>
              <a:off x="4693827" y="1987663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57" name="TextBox 56"/>
            <p:cNvSpPr txBox="1">
              <a:spLocks noChangeAspect="1"/>
            </p:cNvSpPr>
            <p:nvPr/>
          </p:nvSpPr>
          <p:spPr>
            <a:xfrm>
              <a:off x="4680200" y="1924163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</a:rPr>
                <a:t>3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451603" y="2231071"/>
            <a:ext cx="288661" cy="338554"/>
            <a:chOff x="4711700" y="2264939"/>
            <a:chExt cx="288661" cy="338554"/>
          </a:xfrm>
        </p:grpSpPr>
        <p:sp>
          <p:nvSpPr>
            <p:cNvPr id="59" name="Oval 58"/>
            <p:cNvSpPr>
              <a:spLocks noChangeAspect="1"/>
            </p:cNvSpPr>
            <p:nvPr/>
          </p:nvSpPr>
          <p:spPr>
            <a:xfrm>
              <a:off x="4725327" y="2328439"/>
              <a:ext cx="252000" cy="25200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1F497D"/>
                </a:solidFill>
              </a:endParaRPr>
            </a:p>
          </p:txBody>
        </p:sp>
        <p:sp>
          <p:nvSpPr>
            <p:cNvPr id="60" name="TextBox 59"/>
            <p:cNvSpPr txBox="1">
              <a:spLocks noChangeAspect="1"/>
            </p:cNvSpPr>
            <p:nvPr/>
          </p:nvSpPr>
          <p:spPr>
            <a:xfrm>
              <a:off x="4711700" y="2264939"/>
              <a:ext cx="288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</a:rPr>
                <a:t>4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1" name="Picture 60" descr="PCSK9_curve2.tif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95"/>
          <a:stretch/>
        </p:blipFill>
        <p:spPr>
          <a:xfrm>
            <a:off x="535718" y="876814"/>
            <a:ext cx="2689656" cy="2689629"/>
          </a:xfrm>
          <a:prstGeom prst="rect">
            <a:avLst/>
          </a:prstGeom>
        </p:spPr>
      </p:pic>
      <p:sp>
        <p:nvSpPr>
          <p:cNvPr id="62" name="Rectangle 61"/>
          <p:cNvSpPr/>
          <p:nvPr/>
        </p:nvSpPr>
        <p:spPr>
          <a:xfrm>
            <a:off x="2592181" y="1474446"/>
            <a:ext cx="1310304" cy="197965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1759955" y="2731963"/>
            <a:ext cx="1239483" cy="63498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264942" y="1817532"/>
            <a:ext cx="575131" cy="38251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917574" y="1915407"/>
            <a:ext cx="885346" cy="64397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197935" y="1940307"/>
            <a:ext cx="498399" cy="3486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243845" y="1935813"/>
            <a:ext cx="806967" cy="13972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556177" y="3714817"/>
            <a:ext cx="916229" cy="292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LDL levels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69" name="TextBox 68"/>
          <p:cNvSpPr txBox="1"/>
          <p:nvPr/>
        </p:nvSpPr>
        <p:spPr>
          <a:xfrm rot="16200000">
            <a:off x="-287322" y="2047427"/>
            <a:ext cx="1248751" cy="305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Risk of CHD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75922" y="3491739"/>
            <a:ext cx="374672" cy="263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low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796573" y="3491739"/>
            <a:ext cx="428801" cy="263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high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 rot="16200000">
            <a:off x="334612" y="3083848"/>
            <a:ext cx="395154" cy="249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low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73" name="TextBox 72"/>
          <p:cNvSpPr txBox="1"/>
          <p:nvPr/>
        </p:nvSpPr>
        <p:spPr>
          <a:xfrm rot="16200000">
            <a:off x="306068" y="1185656"/>
            <a:ext cx="452242" cy="249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high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2006895" y="1085258"/>
            <a:ext cx="0" cy="2580503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519573" y="2234058"/>
            <a:ext cx="2596068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1381246" y="2080725"/>
            <a:ext cx="538074" cy="15333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2650996" y="1471718"/>
            <a:ext cx="1347134" cy="292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PCSK9</a:t>
            </a:r>
            <a:r>
              <a:rPr lang="en-US" sz="1400" dirty="0" smtClean="0"/>
              <a:t> GOF alleles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1776386" y="2910891"/>
            <a:ext cx="1313069" cy="292654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PCSK9</a:t>
            </a:r>
            <a:r>
              <a:rPr lang="en-US" sz="1400" dirty="0" smtClean="0"/>
              <a:t> LOF alleles</a:t>
            </a:r>
            <a:endParaRPr lang="en-US" sz="1400" dirty="0"/>
          </a:p>
        </p:txBody>
      </p:sp>
      <p:cxnSp>
        <p:nvCxnSpPr>
          <p:cNvPr id="79" name="Straight Arrow Connector 78"/>
          <p:cNvCxnSpPr/>
          <p:nvPr/>
        </p:nvCxnSpPr>
        <p:spPr>
          <a:xfrm flipH="1">
            <a:off x="2453609" y="1647310"/>
            <a:ext cx="20919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1565907" y="3083003"/>
            <a:ext cx="20919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8E99B-E41F-C547-8272-506BFD523B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61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3633</TotalTime>
  <Words>546</Words>
  <Application>Microsoft Macintosh PowerPoint</Application>
  <PresentationFormat>On-screen Show (4:3)</PresentationFormat>
  <Paragraphs>102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Robert Plenge</cp:lastModifiedBy>
  <cp:revision>160</cp:revision>
  <dcterms:created xsi:type="dcterms:W3CDTF">2013-05-01T19:49:15Z</dcterms:created>
  <dcterms:modified xsi:type="dcterms:W3CDTF">2013-05-16T23:41:21Z</dcterms:modified>
</cp:coreProperties>
</file>